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34" r:id="rId2"/>
    <p:sldId id="335" r:id="rId3"/>
    <p:sldId id="1803" r:id="rId4"/>
    <p:sldId id="1788" r:id="rId5"/>
    <p:sldId id="1787" r:id="rId6"/>
    <p:sldId id="1790" r:id="rId7"/>
    <p:sldId id="1792" r:id="rId8"/>
    <p:sldId id="1793" r:id="rId9"/>
    <p:sldId id="1819" r:id="rId10"/>
    <p:sldId id="1794" r:id="rId11"/>
    <p:sldId id="1796" r:id="rId12"/>
    <p:sldId id="1797" r:id="rId13"/>
    <p:sldId id="1798" r:id="rId14"/>
    <p:sldId id="1805" r:id="rId15"/>
    <p:sldId id="1800" r:id="rId16"/>
    <p:sldId id="1820" r:id="rId17"/>
    <p:sldId id="1821" r:id="rId18"/>
    <p:sldId id="1822" r:id="rId19"/>
    <p:sldId id="337" r:id="rId20"/>
  </p:sldIdLst>
  <p:sldSz cx="12192000" cy="6858000"/>
  <p:notesSz cx="7102475" cy="1023302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Montserrat Black" panose="020B0604020202020204" charset="0"/>
      <p:bold r:id="rId31"/>
      <p:boldItalic r:id="rId32"/>
    </p:embeddedFont>
    <p:embeddedFont>
      <p:font typeface="Montserrat ExtraBold" panose="020B0604020202020204" charset="0"/>
      <p:bold r:id="rId33"/>
      <p:boldItalic r:id="rId34"/>
    </p:embeddedFont>
    <p:embeddedFont>
      <p:font typeface="Montserrat Medium" panose="020B0604020202020204" charset="0"/>
      <p:regular r:id="rId35"/>
      <p:italic r:id="rId36"/>
    </p:embeddedFont>
    <p:embeddedFont>
      <p:font typeface="Montserrat SemiBold" panose="020B0604020202020204" charset="0"/>
      <p:bold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80">
          <p15:clr>
            <a:srgbClr val="A4A3A4"/>
          </p15:clr>
        </p15:guide>
        <p15:guide id="2" pos="37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52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085C"/>
    <a:srgbClr val="C0504D"/>
    <a:srgbClr val="C00000"/>
    <a:srgbClr val="FFFFFF"/>
    <a:srgbClr val="C80030"/>
    <a:srgbClr val="FF4B4B"/>
    <a:srgbClr val="0066CC"/>
    <a:srgbClr val="F61D25"/>
    <a:srgbClr val="F9F9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836" y="108"/>
      </p:cViewPr>
      <p:guideLst>
        <p:guide orient="horz" pos="2180"/>
        <p:guide pos="37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5874" y="66"/>
      </p:cViewPr>
      <p:guideLst>
        <p:guide orient="horz" pos="3252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es Feitosa" userId="92476b2894f26070" providerId="LiveId" clId="{FA6273A9-792A-4F5A-8AFE-8D2ED32A4B8F}"/>
    <pc:docChg chg="undo custSel modSld">
      <pc:chgData name="Audes Feitosa" userId="92476b2894f26070" providerId="LiveId" clId="{FA6273A9-792A-4F5A-8AFE-8D2ED32A4B8F}" dt="2021-04-09T20:10:52.606" v="12" actId="2165"/>
      <pc:docMkLst>
        <pc:docMk/>
      </pc:docMkLst>
      <pc:sldChg chg="modSp mod">
        <pc:chgData name="Audes Feitosa" userId="92476b2894f26070" providerId="LiveId" clId="{FA6273A9-792A-4F5A-8AFE-8D2ED32A4B8F}" dt="2021-04-09T20:00:41.212" v="2" actId="20577"/>
        <pc:sldMkLst>
          <pc:docMk/>
          <pc:sldMk cId="0" sldId="334"/>
        </pc:sldMkLst>
        <pc:spChg chg="mod">
          <ac:chgData name="Audes Feitosa" userId="92476b2894f26070" providerId="LiveId" clId="{FA6273A9-792A-4F5A-8AFE-8D2ED32A4B8F}" dt="2021-04-09T20:00:41.212" v="2" actId="20577"/>
          <ac:spMkLst>
            <pc:docMk/>
            <pc:sldMk cId="0" sldId="334"/>
            <ac:spMk id="2" creationId="{00000000-0000-0000-0000-000000000000}"/>
          </ac:spMkLst>
        </pc:spChg>
      </pc:sldChg>
      <pc:sldChg chg="modSp mod">
        <pc:chgData name="Audes Feitosa" userId="92476b2894f26070" providerId="LiveId" clId="{FA6273A9-792A-4F5A-8AFE-8D2ED32A4B8F}" dt="2021-04-09T20:07:18.049" v="9" actId="207"/>
        <pc:sldMkLst>
          <pc:docMk/>
          <pc:sldMk cId="0" sldId="1793"/>
        </pc:sldMkLst>
        <pc:graphicFrameChg chg="modGraphic">
          <ac:chgData name="Audes Feitosa" userId="92476b2894f26070" providerId="LiveId" clId="{FA6273A9-792A-4F5A-8AFE-8D2ED32A4B8F}" dt="2021-04-09T20:07:18.049" v="9" actId="207"/>
          <ac:graphicFrameMkLst>
            <pc:docMk/>
            <pc:sldMk cId="0" sldId="1793"/>
            <ac:graphicFrameMk id="206851" creationId="{00000000-0000-0000-0000-000000000000}"/>
          </ac:graphicFrameMkLst>
        </pc:graphicFrameChg>
      </pc:sldChg>
      <pc:sldChg chg="modSp mod">
        <pc:chgData name="Audes Feitosa" userId="92476b2894f26070" providerId="LiveId" clId="{FA6273A9-792A-4F5A-8AFE-8D2ED32A4B8F}" dt="2021-04-09T20:06:02.862" v="7" actId="20577"/>
        <pc:sldMkLst>
          <pc:docMk/>
          <pc:sldMk cId="0" sldId="1803"/>
        </pc:sldMkLst>
        <pc:spChg chg="mod">
          <ac:chgData name="Audes Feitosa" userId="92476b2894f26070" providerId="LiveId" clId="{FA6273A9-792A-4F5A-8AFE-8D2ED32A4B8F}" dt="2021-04-09T20:05:29.162" v="4" actId="20577"/>
          <ac:spMkLst>
            <pc:docMk/>
            <pc:sldMk cId="0" sldId="1803"/>
            <ac:spMk id="10245" creationId="{00000000-0000-0000-0000-000000000000}"/>
          </ac:spMkLst>
        </pc:spChg>
        <pc:spChg chg="mod">
          <ac:chgData name="Audes Feitosa" userId="92476b2894f26070" providerId="LiveId" clId="{FA6273A9-792A-4F5A-8AFE-8D2ED32A4B8F}" dt="2021-04-09T20:06:02.862" v="7" actId="20577"/>
          <ac:spMkLst>
            <pc:docMk/>
            <pc:sldMk cId="0" sldId="1803"/>
            <ac:spMk id="10248" creationId="{00000000-0000-0000-0000-000000000000}"/>
          </ac:spMkLst>
        </pc:spChg>
        <pc:cxnChg chg="mod">
          <ac:chgData name="Audes Feitosa" userId="92476b2894f26070" providerId="LiveId" clId="{FA6273A9-792A-4F5A-8AFE-8D2ED32A4B8F}" dt="2021-04-09T20:06:02.862" v="7" actId="20577"/>
          <ac:cxnSpMkLst>
            <pc:docMk/>
            <pc:sldMk cId="0" sldId="1803"/>
            <ac:cxnSpMk id="10251" creationId="{00000000-0000-0000-0000-000000000000}"/>
          </ac:cxnSpMkLst>
        </pc:cxnChg>
      </pc:sldChg>
      <pc:sldChg chg="modSp mod">
        <pc:chgData name="Audes Feitosa" userId="92476b2894f26070" providerId="LiveId" clId="{FA6273A9-792A-4F5A-8AFE-8D2ED32A4B8F}" dt="2021-04-09T20:10:52.606" v="12" actId="2165"/>
        <pc:sldMkLst>
          <pc:docMk/>
          <pc:sldMk cId="0" sldId="1820"/>
        </pc:sldMkLst>
        <pc:graphicFrameChg chg="modGraphic">
          <ac:chgData name="Audes Feitosa" userId="92476b2894f26070" providerId="LiveId" clId="{FA6273A9-792A-4F5A-8AFE-8D2ED32A4B8F}" dt="2021-04-09T20:10:52.606" v="12" actId="2165"/>
          <ac:graphicFrameMkLst>
            <pc:docMk/>
            <pc:sldMk cId="0" sldId="1820"/>
            <ac:graphicFrameMk id="2" creationId="{00000000-0000-0000-0000-000000000000}"/>
          </ac:graphicFrameMkLst>
        </pc:graphicFrameChg>
      </pc:sldChg>
      <pc:sldChg chg="modSp mod">
        <pc:chgData name="Audes Feitosa" userId="92476b2894f26070" providerId="LiveId" clId="{FA6273A9-792A-4F5A-8AFE-8D2ED32A4B8F}" dt="2021-04-09T20:10:38.177" v="11" actId="2165"/>
        <pc:sldMkLst>
          <pc:docMk/>
          <pc:sldMk cId="0" sldId="1821"/>
        </pc:sldMkLst>
        <pc:graphicFrameChg chg="modGraphic">
          <ac:chgData name="Audes Feitosa" userId="92476b2894f26070" providerId="LiveId" clId="{FA6273A9-792A-4F5A-8AFE-8D2ED32A4B8F}" dt="2021-04-09T20:10:38.177" v="11" actId="2165"/>
          <ac:graphicFrameMkLst>
            <pc:docMk/>
            <pc:sldMk cId="0" sldId="1821"/>
            <ac:graphicFrameMk id="4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EBC9D-A56F-415C-A4D3-92864FA0151C}" type="datetimeFigureOut">
              <a:rPr lang="pt-BR" smtClean="0">
                <a:latin typeface="Montserrat" panose="00000500000000000000" pitchFamily="2" charset="0"/>
              </a:rPr>
              <a:t>09/04/2021</a:t>
            </a:fld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D02D1-3094-4A33-854B-BC5B733983FD}" type="slidenum">
              <a:rPr lang="pt-BR" smtClean="0">
                <a:latin typeface="Montserrat" panose="00000500000000000000" pitchFamily="2" charset="0"/>
              </a:rPr>
              <a:t>‹nº›</a:t>
            </a:fld>
            <a:endParaRPr lang="pt-BR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pPr algn="r">
              <a:buSzPts val="13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‹nº›</a:t>
            </a:fld>
            <a:endParaRPr lang="pt-BR" sz="13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Montserrat" panose="00000500000000000000" pitchFamily="2" charset="0"/>
        <a:ea typeface="Montserrat" panose="00000500000000000000" pitchFamily="2" charset="0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/>
          <p:cNvSpPr/>
          <p:nvPr userDrawn="1"/>
        </p:nvSpPr>
        <p:spPr>
          <a:xfrm>
            <a:off x="-22225" y="3175"/>
            <a:ext cx="12236450" cy="6854825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Rectangles 16"/>
          <p:cNvSpPr/>
          <p:nvPr userDrawn="1"/>
        </p:nvSpPr>
        <p:spPr>
          <a:xfrm rot="5400000">
            <a:off x="2091372" y="-1165222"/>
            <a:ext cx="166370" cy="3832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9" name="Rectangles 17"/>
          <p:cNvSpPr/>
          <p:nvPr userDrawn="1"/>
        </p:nvSpPr>
        <p:spPr>
          <a:xfrm rot="5400000">
            <a:off x="4950777" y="-32692"/>
            <a:ext cx="135890" cy="1856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s 16"/>
          <p:cNvSpPr/>
          <p:nvPr userDrawn="1"/>
        </p:nvSpPr>
        <p:spPr>
          <a:xfrm rot="5400000">
            <a:off x="3104515" y="3293482"/>
            <a:ext cx="45719" cy="6299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576" y="6251079"/>
            <a:ext cx="985299" cy="3502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029" y="6251079"/>
            <a:ext cx="710322" cy="3382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4459" y="6252798"/>
            <a:ext cx="1431896" cy="360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9785" y="6214583"/>
            <a:ext cx="405575" cy="395278"/>
          </a:xfrm>
          <a:prstGeom prst="rect">
            <a:avLst/>
          </a:prstGeom>
        </p:spPr>
      </p:pic>
      <p:sp>
        <p:nvSpPr>
          <p:cNvPr id="15" name="Rectangles 16"/>
          <p:cNvSpPr/>
          <p:nvPr userDrawn="1"/>
        </p:nvSpPr>
        <p:spPr>
          <a:xfrm rot="5400000" flipH="1">
            <a:off x="11781949" y="6097343"/>
            <a:ext cx="45719" cy="774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/>
          <p:cNvSpPr/>
          <p:nvPr userDrawn="1"/>
        </p:nvSpPr>
        <p:spPr>
          <a:xfrm>
            <a:off x="-22225" y="3175"/>
            <a:ext cx="12236450" cy="6854825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s 16"/>
          <p:cNvSpPr/>
          <p:nvPr userDrawn="1"/>
        </p:nvSpPr>
        <p:spPr>
          <a:xfrm rot="5400000">
            <a:off x="3104515" y="3293482"/>
            <a:ext cx="45719" cy="6299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576" y="6251079"/>
            <a:ext cx="985299" cy="3502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029" y="6251079"/>
            <a:ext cx="710322" cy="3382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4459" y="6252798"/>
            <a:ext cx="1431896" cy="360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9785" y="6214583"/>
            <a:ext cx="405575" cy="395278"/>
          </a:xfrm>
          <a:prstGeom prst="rect">
            <a:avLst/>
          </a:prstGeom>
        </p:spPr>
      </p:pic>
      <p:sp>
        <p:nvSpPr>
          <p:cNvPr id="15" name="Rectangles 16"/>
          <p:cNvSpPr/>
          <p:nvPr userDrawn="1"/>
        </p:nvSpPr>
        <p:spPr>
          <a:xfrm rot="5400000" flipH="1">
            <a:off x="11781949" y="6097343"/>
            <a:ext cx="45719" cy="774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s 8"/>
          <p:cNvSpPr/>
          <p:nvPr userDrawn="1"/>
        </p:nvSpPr>
        <p:spPr>
          <a:xfrm>
            <a:off x="1247775" y="2512695"/>
            <a:ext cx="5664835" cy="194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625917" y="3188494"/>
            <a:ext cx="4908550" cy="595312"/>
          </a:xfrm>
        </p:spPr>
        <p:txBody>
          <a:bodyPr/>
          <a:lstStyle>
            <a:lvl1pPr marL="0" indent="0">
              <a:buNone/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Montserrat" panose="00000500000000000000" pitchFamily="2" charset="0"/>
                <a:cs typeface="Montserrat SemiBold" panose="00000700000000000000" pitchFamily="2" charset="0"/>
                <a:sym typeface="Arial" panose="020B0604020202020204"/>
              </a:defRPr>
            </a:lvl1pPr>
            <a:lvl2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2pPr>
            <a:lvl3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3pPr>
            <a:lvl4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4pPr>
            <a:lvl5pPr>
              <a:defRPr lang="pt-BR" sz="2800" b="0" i="0" u="none" strike="noStrike" cap="none" dirty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5pPr>
          </a:lstStyle>
          <a:p>
            <a:pPr lvl="0"/>
            <a:r>
              <a:rPr lang="pt-BR" dirty="0"/>
              <a:t>CLIQUE PARA EDITAR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Montserrat" panose="00000500000000000000" pitchFamily="2" charset="0"/>
              </a:defRPr>
            </a:lvl1pPr>
          </a:lstStyle>
          <a:p>
            <a:fld id="{9A0DB2DC-4C9A-4742-B13C-FB6460FD3503}" type="slidenum">
              <a:rPr lang="en-US" smtClean="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-15036" y="2347324"/>
            <a:ext cx="12207036" cy="269563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88629" y="2307039"/>
            <a:ext cx="3590290" cy="2735915"/>
            <a:chOff x="2042" y="2027"/>
            <a:chExt cx="5654" cy="694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042" y="8952"/>
              <a:ext cx="2129" cy="1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89" y="2061"/>
              <a:ext cx="0" cy="691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089" y="2061"/>
              <a:ext cx="5584" cy="2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650" y="2027"/>
              <a:ext cx="0" cy="6939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67" y="8952"/>
              <a:ext cx="2129" cy="1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Content Placeholder 1" descr="DHA SP LOGO-01"/>
          <p:cNvPicPr>
            <a:picLocks noChangeAspect="1"/>
          </p:cNvPicPr>
          <p:nvPr/>
        </p:nvPicPr>
        <p:blipFill>
          <a:blip r:embed="rId3"/>
          <a:srcRect l="1593"/>
          <a:stretch>
            <a:fillRect/>
          </a:stretch>
        </p:blipFill>
        <p:spPr>
          <a:xfrm>
            <a:off x="8410575" y="2985621"/>
            <a:ext cx="1699260" cy="482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078" y="4042539"/>
            <a:ext cx="1328879" cy="4723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991" y="4034173"/>
            <a:ext cx="1027020" cy="48910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896" y="2852278"/>
            <a:ext cx="769210" cy="749679"/>
          </a:xfrm>
          <a:prstGeom prst="rect">
            <a:avLst/>
          </a:prstGeom>
        </p:spPr>
      </p:pic>
      <p:sp>
        <p:nvSpPr>
          <p:cNvPr id="18" name="Text Box 16"/>
          <p:cNvSpPr txBox="1"/>
          <p:nvPr/>
        </p:nvSpPr>
        <p:spPr>
          <a:xfrm>
            <a:off x="1744462" y="3221763"/>
            <a:ext cx="58043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  <a:t>CRISE HIPERTENSIVA</a:t>
            </a:r>
          </a:p>
        </p:txBody>
      </p:sp>
      <p:sp>
        <p:nvSpPr>
          <p:cNvPr id="22" name="Text Box 16"/>
          <p:cNvSpPr txBox="1"/>
          <p:nvPr/>
        </p:nvSpPr>
        <p:spPr>
          <a:xfrm rot="16200000">
            <a:off x="-910526" y="3353968"/>
            <a:ext cx="2875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CAPÍTULO </a:t>
            </a:r>
            <a:r>
              <a:rPr lang="pt-BR" altLang="en-US" sz="3000" dirty="0">
                <a:solidFill>
                  <a:srgbClr val="C00000"/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13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1461936" y="2524475"/>
            <a:ext cx="0" cy="23629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6"/>
          <p:cNvSpPr txBox="1"/>
          <p:nvPr/>
        </p:nvSpPr>
        <p:spPr>
          <a:xfrm rot="16200000">
            <a:off x="-537422" y="3228197"/>
            <a:ext cx="3032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  <a:t>DIRETRIZES BRASILEIRAS </a:t>
            </a:r>
            <a:b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</a:br>
            <a:endParaRPr lang="pt-BR" altLang="en-US" dirty="0">
              <a:solidFill>
                <a:schemeClr val="tx1">
                  <a:lumMod val="65000"/>
                  <a:lumOff val="35000"/>
                </a:schemeClr>
              </a:solidFill>
              <a:latin typeface="Montserrat ExtraBold" panose="00000900000000000000" pitchFamily="2" charset="0"/>
              <a:cs typeface="AvenirNext LT Pro Bold" panose="020B0804020202020204" charset="0"/>
            </a:endParaRPr>
          </a:p>
        </p:txBody>
      </p:sp>
      <p:sp>
        <p:nvSpPr>
          <p:cNvPr id="26" name="Text Box 16"/>
          <p:cNvSpPr txBox="1"/>
          <p:nvPr/>
        </p:nvSpPr>
        <p:spPr>
          <a:xfrm rot="16200000">
            <a:off x="-433854" y="3419023"/>
            <a:ext cx="2902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  <a:t>DA HIPERTENSÃO ARTERIAL 2020</a:t>
            </a:r>
          </a:p>
        </p:txBody>
      </p:sp>
      <p:sp>
        <p:nvSpPr>
          <p:cNvPr id="2" name="Retângulo 10"/>
          <p:cNvSpPr/>
          <p:nvPr/>
        </p:nvSpPr>
        <p:spPr>
          <a:xfrm>
            <a:off x="1744648" y="4323280"/>
            <a:ext cx="73152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Coordenador: José Fernando Vilela-Martin</a:t>
            </a:r>
            <a:b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</a:b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Coordenadores adjuntos: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Luis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Cuadrado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 Martin, Roberto Franco </a:t>
            </a:r>
          </a:p>
          <a:p>
            <a:pPr>
              <a:lnSpc>
                <a:spcPct val="100000"/>
              </a:lnSpc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Membros: Andrea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Pio-Abreu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 e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João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anose="00000600000000000000" pitchFamily="2" charset="0"/>
              </a:rPr>
              <a:t> Roberto Gemelli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FISIOPATOLOGIA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350009" y="750890"/>
            <a:ext cx="71843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LESÃO VASCULAR AGUDA</a:t>
            </a:r>
          </a:p>
        </p:txBody>
      </p:sp>
      <p:sp>
        <p:nvSpPr>
          <p:cNvPr id="3" name="Oval 2"/>
          <p:cNvSpPr/>
          <p:nvPr/>
        </p:nvSpPr>
        <p:spPr>
          <a:xfrm>
            <a:off x="253310" y="1360487"/>
            <a:ext cx="2218055" cy="22180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2"/>
          <p:cNvSpPr txBox="1"/>
          <p:nvPr/>
        </p:nvSpPr>
        <p:spPr>
          <a:xfrm>
            <a:off x="992145" y="1876713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Black" panose="00000A00000000000000" charset="0"/>
              </a:rPr>
              <a:t>SRAA</a:t>
            </a:r>
          </a:p>
        </p:txBody>
      </p:sp>
      <p:sp>
        <p:nvSpPr>
          <p:cNvPr id="6" name="CaixaDeTexto 3"/>
          <p:cNvSpPr txBox="1"/>
          <p:nvPr/>
        </p:nvSpPr>
        <p:spPr>
          <a:xfrm>
            <a:off x="422866" y="2312337"/>
            <a:ext cx="191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Black" panose="00000A00000000000000" charset="0"/>
              </a:rPr>
              <a:t>Fatores </a:t>
            </a:r>
          </a:p>
          <a:p>
            <a:pPr algn="ct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Black" panose="00000A00000000000000" charset="0"/>
              </a:rPr>
              <a:t>pró-trombóticos</a:t>
            </a: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291464" y="6261417"/>
            <a:ext cx="3526928" cy="274049"/>
          </a:xfrm>
          <a:prstGeom prst="rect">
            <a:avLst/>
          </a:prstGeom>
          <a:noFill/>
          <a:ln>
            <a:noFill/>
          </a:ln>
        </p:spPr>
        <p:txBody>
          <a:bodyPr wrap="none" anchor="ctr" anchorCtr="1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1000" dirty="0" err="1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Marchesi</a:t>
            </a:r>
            <a:r>
              <a:rPr lang="pt-BR" sz="1000" dirty="0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1000" dirty="0" err="1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C.</a:t>
            </a:r>
            <a:r>
              <a:rPr lang="pt-BR" sz="900" dirty="0" err="1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Trends</a:t>
            </a:r>
            <a:r>
              <a:rPr lang="pt-BR" sz="1000" dirty="0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1000" dirty="0" err="1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Prharm</a:t>
            </a:r>
            <a:r>
              <a:rPr lang="pt-BR" sz="1000" dirty="0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1000" dirty="0" err="1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Sciences</a:t>
            </a:r>
            <a:r>
              <a:rPr lang="pt-BR" sz="1000" dirty="0">
                <a:solidFill>
                  <a:schemeClr val="tx1"/>
                </a:solidFill>
                <a:latin typeface="Montserrat Medium" panose="00000600000000000000" pitchFamily="2" charset="0"/>
                <a:cs typeface="Montserrat Medium" panose="00000600000000000000" pitchFamily="2" charset="0"/>
              </a:rPr>
              <a:t> 2008;29:367-74.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237735" y="3336064"/>
            <a:ext cx="1884101" cy="11049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4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Prostaglandinas </a:t>
            </a:r>
            <a:br>
              <a:rPr lang="pt-BR" sz="14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</a:br>
            <a:r>
              <a:rPr lang="pt-BR" sz="14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</a:t>
            </a:r>
            <a:br>
              <a:rPr lang="pt-BR" sz="14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</a:br>
            <a:r>
              <a:rPr lang="pt-BR" sz="14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Fator crescimento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4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endotelial vascular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5688965" y="3295015"/>
            <a:ext cx="2998788" cy="1384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TNF-</a:t>
            </a:r>
            <a:r>
              <a:rPr lang="el-G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α</a:t>
            </a:r>
            <a: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, ICAM, VCAM, MCP-1</a:t>
            </a:r>
            <a:b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</a:br>
            <a: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IL-6, IL-8, PAI-1, Selectinas</a:t>
            </a:r>
            <a:endParaRPr lang="el-GR" altLang="pt-BR" sz="1400" b="1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Recrutamento cels inflam/imunol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Adesão leucocitária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Transmigração leucócitos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9375141" y="3428365"/>
            <a:ext cx="1985963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Metaloproteinases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MMPs/TIMPs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7041516" y="5795329"/>
            <a:ext cx="2447925" cy="321648"/>
          </a:xfrm>
          <a:prstGeom prst="roundRect">
            <a:avLst/>
          </a:prstGeom>
          <a:noFill/>
          <a:ln w="12700">
            <a:solidFill>
              <a:srgbClr val="C000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600" b="1">
                <a:solidFill>
                  <a:srgbClr val="C00000"/>
                </a:solidFill>
                <a:latin typeface="Montserrat" panose="00000500000000000000" pitchFamily="2" charset="0"/>
                <a:cs typeface="Montserrat Black" panose="00000A00000000000000" charset="0"/>
              </a:rPr>
              <a:t>Lesão Vascular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9257666" y="5136516"/>
            <a:ext cx="2301875" cy="288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Resposta Reparadora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298190" y="5471479"/>
            <a:ext cx="3240088" cy="373327"/>
          </a:xfrm>
          <a:prstGeom prst="roundRect">
            <a:avLst/>
          </a:prstGeom>
          <a:noFill/>
          <a:ln w="12700">
            <a:solidFill>
              <a:srgbClr val="C00000"/>
            </a:solidFill>
            <a:miter lim="800000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1" dirty="0">
                <a:solidFill>
                  <a:srgbClr val="C00000"/>
                </a:solidFill>
                <a:latin typeface="Montserrat" panose="00000500000000000000" pitchFamily="2" charset="0"/>
                <a:cs typeface="Montserrat Black" panose="00000A00000000000000" charset="0"/>
              </a:rPr>
              <a:t>Resposta Inflamatória</a:t>
            </a: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836478" y="1174116"/>
            <a:ext cx="4679950" cy="374571"/>
          </a:xfrm>
          <a:prstGeom prst="roundRect">
            <a:avLst/>
          </a:prstGeom>
          <a:noFill/>
          <a:ln w="12700">
            <a:solidFill>
              <a:srgbClr val="C00000"/>
            </a:solidFill>
            <a:miter lim="800000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1">
                <a:solidFill>
                  <a:srgbClr val="C00000"/>
                </a:solidFill>
                <a:latin typeface="Montserrat" panose="00000500000000000000" pitchFamily="2" charset="0"/>
                <a:cs typeface="Montserrat Black" panose="00000A00000000000000" charset="0"/>
              </a:rPr>
              <a:t>Disfunção endotelial - Estresse Oxidativo</a:t>
            </a: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5831840" y="2388871"/>
            <a:ext cx="2649538" cy="563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br>
              <a:rPr lang="pt-BR" altLang="pt-BR" sz="7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</a:br>
            <a:r>
              <a:rPr lang="pt-BR" altLang="pt-BR" sz="20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Inflamação Vascular</a:t>
            </a:r>
            <a:br>
              <a:rPr lang="pt-BR" altLang="pt-BR" sz="20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</a:br>
            <a:endParaRPr lang="pt-BR" altLang="pt-BR" sz="2000" b="1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9147811" y="2165668"/>
            <a:ext cx="2267585" cy="607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Reparação Vascular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Fibrose</a:t>
            </a: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3117216" y="2180591"/>
            <a:ext cx="2124075" cy="608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6000" rIns="12600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Permeabilidade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600" b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vascular</a:t>
            </a:r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 flipV="1">
            <a:off x="3222281" y="2182496"/>
            <a:ext cx="0" cy="215900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round/>
            <a:tailEnd type="triangle" w="med" len="med"/>
          </a:ln>
        </p:spPr>
        <p:txBody>
          <a:bodyPr anchor="ctr"/>
          <a:lstStyle/>
          <a:p>
            <a:pPr>
              <a:defRPr/>
            </a:pPr>
            <a:endParaRPr lang="pt-BR">
              <a:solidFill>
                <a:srgbClr val="000099"/>
              </a:solidFill>
              <a:latin typeface="Arial" panose="020B0604020202020204"/>
            </a:endParaRPr>
          </a:p>
        </p:txBody>
      </p:sp>
      <p:sp>
        <p:nvSpPr>
          <p:cNvPr id="52" name="Freeform 15"/>
          <p:cNvSpPr/>
          <p:nvPr/>
        </p:nvSpPr>
        <p:spPr bwMode="auto">
          <a:xfrm rot="500709">
            <a:off x="4088766" y="1297940"/>
            <a:ext cx="576263" cy="755650"/>
          </a:xfrm>
          <a:custGeom>
            <a:avLst/>
            <a:gdLst>
              <a:gd name="T0" fmla="*/ 408459756 w 812"/>
              <a:gd name="T1" fmla="*/ 0 h 1001"/>
              <a:gd name="T2" fmla="*/ 384788263 w 812"/>
              <a:gd name="T3" fmla="*/ 7408541 h 1001"/>
              <a:gd name="T4" fmla="*/ 366657269 w 812"/>
              <a:gd name="T5" fmla="*/ 14246380 h 1001"/>
              <a:gd name="T6" fmla="*/ 351044232 w 812"/>
              <a:gd name="T7" fmla="*/ 20515029 h 1001"/>
              <a:gd name="T8" fmla="*/ 333416404 w 812"/>
              <a:gd name="T9" fmla="*/ 30202598 h 1001"/>
              <a:gd name="T10" fmla="*/ 308737160 w 812"/>
              <a:gd name="T11" fmla="*/ 43309842 h 1001"/>
              <a:gd name="T12" fmla="*/ 286576583 w 812"/>
              <a:gd name="T13" fmla="*/ 57556222 h 1001"/>
              <a:gd name="T14" fmla="*/ 263912841 w 812"/>
              <a:gd name="T15" fmla="*/ 74652332 h 1001"/>
              <a:gd name="T16" fmla="*/ 242255430 w 812"/>
              <a:gd name="T17" fmla="*/ 91748441 h 1001"/>
              <a:gd name="T18" fmla="*/ 222613520 w 812"/>
              <a:gd name="T19" fmla="*/ 109984442 h 1001"/>
              <a:gd name="T20" fmla="*/ 198941317 w 812"/>
              <a:gd name="T21" fmla="*/ 133918392 h 1001"/>
              <a:gd name="T22" fmla="*/ 182825114 w 812"/>
              <a:gd name="T23" fmla="*/ 151584447 h 1001"/>
              <a:gd name="T24" fmla="*/ 163686370 w 812"/>
              <a:gd name="T25" fmla="*/ 177228234 h 1001"/>
              <a:gd name="T26" fmla="*/ 141525793 w 812"/>
              <a:gd name="T27" fmla="*/ 204581858 h 1001"/>
              <a:gd name="T28" fmla="*/ 121883173 w 812"/>
              <a:gd name="T29" fmla="*/ 232505428 h 1001"/>
              <a:gd name="T30" fmla="*/ 107781052 w 812"/>
              <a:gd name="T31" fmla="*/ 254160349 h 1001"/>
              <a:gd name="T32" fmla="*/ 94182807 w 812"/>
              <a:gd name="T33" fmla="*/ 284363702 h 1001"/>
              <a:gd name="T34" fmla="*/ 84613434 w 812"/>
              <a:gd name="T35" fmla="*/ 310577434 h 1001"/>
              <a:gd name="T36" fmla="*/ 76554978 w 812"/>
              <a:gd name="T37" fmla="*/ 336221221 h 1001"/>
              <a:gd name="T38" fmla="*/ 70511314 w 812"/>
              <a:gd name="T39" fmla="*/ 365284683 h 1001"/>
              <a:gd name="T40" fmla="*/ 68999688 w 812"/>
              <a:gd name="T41" fmla="*/ 381810846 h 1001"/>
              <a:gd name="T42" fmla="*/ 70511314 w 812"/>
              <a:gd name="T43" fmla="*/ 402325876 h 1001"/>
              <a:gd name="T44" fmla="*/ 72022230 w 812"/>
              <a:gd name="T45" fmla="*/ 417142202 h 1001"/>
              <a:gd name="T46" fmla="*/ 74036312 w 812"/>
              <a:gd name="T47" fmla="*/ 432528474 h 1001"/>
              <a:gd name="T48" fmla="*/ 78569060 w 812"/>
              <a:gd name="T49" fmla="*/ 444495826 h 1001"/>
              <a:gd name="T50" fmla="*/ 0 w 812"/>
              <a:gd name="T51" fmla="*/ 444495826 h 1001"/>
              <a:gd name="T52" fmla="*/ 24175368 w 812"/>
              <a:gd name="T53" fmla="*/ 460452044 h 1001"/>
              <a:gd name="T54" fmla="*/ 46839111 w 812"/>
              <a:gd name="T55" fmla="*/ 476978207 h 1001"/>
              <a:gd name="T56" fmla="*/ 76554978 w 812"/>
              <a:gd name="T57" fmla="*/ 497493237 h 1001"/>
              <a:gd name="T58" fmla="*/ 100729637 w 812"/>
              <a:gd name="T59" fmla="*/ 521427941 h 1001"/>
              <a:gd name="T60" fmla="*/ 119365216 w 812"/>
              <a:gd name="T61" fmla="*/ 541942970 h 1001"/>
              <a:gd name="T62" fmla="*/ 137496210 w 812"/>
              <a:gd name="T63" fmla="*/ 569866540 h 1001"/>
              <a:gd name="T64" fmla="*/ 151598331 w 812"/>
              <a:gd name="T65" fmla="*/ 543652808 h 1001"/>
              <a:gd name="T66" fmla="*/ 168219118 w 812"/>
              <a:gd name="T67" fmla="*/ 518009021 h 1001"/>
              <a:gd name="T68" fmla="*/ 188868779 w 812"/>
              <a:gd name="T69" fmla="*/ 490655397 h 1001"/>
              <a:gd name="T70" fmla="*/ 211029356 w 812"/>
              <a:gd name="T71" fmla="*/ 469000476 h 1001"/>
              <a:gd name="T72" fmla="*/ 224627601 w 812"/>
              <a:gd name="T73" fmla="*/ 456463178 h 1001"/>
              <a:gd name="T74" fmla="*/ 247292053 w 812"/>
              <a:gd name="T75" fmla="*/ 443355934 h 1001"/>
              <a:gd name="T76" fmla="*/ 168219118 w 812"/>
              <a:gd name="T77" fmla="*/ 443355934 h 1001"/>
              <a:gd name="T78" fmla="*/ 163686370 w 812"/>
              <a:gd name="T79" fmla="*/ 417142202 h 1001"/>
              <a:gd name="T80" fmla="*/ 161167703 w 812"/>
              <a:gd name="T81" fmla="*/ 393778198 h 1001"/>
              <a:gd name="T82" fmla="*/ 163686370 w 812"/>
              <a:gd name="T83" fmla="*/ 366424574 h 1001"/>
              <a:gd name="T84" fmla="*/ 167212077 w 812"/>
              <a:gd name="T85" fmla="*/ 340780033 h 1001"/>
              <a:gd name="T86" fmla="*/ 175269824 w 812"/>
              <a:gd name="T87" fmla="*/ 310577434 h 1001"/>
              <a:gd name="T88" fmla="*/ 182825114 w 812"/>
              <a:gd name="T89" fmla="*/ 282083919 h 1001"/>
              <a:gd name="T90" fmla="*/ 197934276 w 812"/>
              <a:gd name="T91" fmla="*/ 243332888 h 1001"/>
              <a:gd name="T92" fmla="*/ 213044147 w 812"/>
              <a:gd name="T93" fmla="*/ 213130290 h 1001"/>
              <a:gd name="T94" fmla="*/ 228657184 w 812"/>
              <a:gd name="T95" fmla="*/ 184636774 h 1001"/>
              <a:gd name="T96" fmla="*/ 248299094 w 812"/>
              <a:gd name="T97" fmla="*/ 154434176 h 1001"/>
              <a:gd name="T98" fmla="*/ 257868467 w 812"/>
              <a:gd name="T99" fmla="*/ 141896878 h 1001"/>
              <a:gd name="T100" fmla="*/ 266430798 w 812"/>
              <a:gd name="T101" fmla="*/ 128789634 h 1001"/>
              <a:gd name="T102" fmla="*/ 274993129 w 812"/>
              <a:gd name="T103" fmla="*/ 117962174 h 1001"/>
              <a:gd name="T104" fmla="*/ 284058626 w 812"/>
              <a:gd name="T105" fmla="*/ 107134713 h 1001"/>
              <a:gd name="T106" fmla="*/ 299671663 w 812"/>
              <a:gd name="T107" fmla="*/ 87759576 h 1001"/>
              <a:gd name="T108" fmla="*/ 312766743 w 812"/>
              <a:gd name="T109" fmla="*/ 74652332 h 1001"/>
              <a:gd name="T110" fmla="*/ 323343156 w 812"/>
              <a:gd name="T111" fmla="*/ 63824871 h 1001"/>
              <a:gd name="T112" fmla="*/ 333919570 w 812"/>
              <a:gd name="T113" fmla="*/ 54137302 h 1001"/>
              <a:gd name="T114" fmla="*/ 345503733 w 812"/>
              <a:gd name="T115" fmla="*/ 43309842 h 1001"/>
              <a:gd name="T116" fmla="*/ 355576981 w 812"/>
              <a:gd name="T117" fmla="*/ 35901301 h 1001"/>
              <a:gd name="T118" fmla="*/ 366657269 w 812"/>
              <a:gd name="T119" fmla="*/ 26783678 h 1001"/>
              <a:gd name="T120" fmla="*/ 380759390 w 812"/>
              <a:gd name="T121" fmla="*/ 15956218 h 1001"/>
              <a:gd name="T122" fmla="*/ 393854470 w 812"/>
              <a:gd name="T123" fmla="*/ 7408541 h 1001"/>
              <a:gd name="T124" fmla="*/ 408459756 w 812"/>
              <a:gd name="T125" fmla="*/ 0 h 1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2"/>
              <a:gd name="T190" fmla="*/ 0 h 1001"/>
              <a:gd name="T191" fmla="*/ 812 w 812"/>
              <a:gd name="T192" fmla="*/ 1001 h 1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2" h="1001">
                <a:moveTo>
                  <a:pt x="811" y="0"/>
                </a:moveTo>
                <a:lnTo>
                  <a:pt x="764" y="13"/>
                </a:lnTo>
                <a:lnTo>
                  <a:pt x="728" y="25"/>
                </a:lnTo>
                <a:lnTo>
                  <a:pt x="697" y="36"/>
                </a:lnTo>
                <a:lnTo>
                  <a:pt x="662" y="53"/>
                </a:lnTo>
                <a:lnTo>
                  <a:pt x="613" y="76"/>
                </a:lnTo>
                <a:lnTo>
                  <a:pt x="569" y="101"/>
                </a:lnTo>
                <a:lnTo>
                  <a:pt x="524" y="131"/>
                </a:lnTo>
                <a:lnTo>
                  <a:pt x="481" y="161"/>
                </a:lnTo>
                <a:lnTo>
                  <a:pt x="442" y="193"/>
                </a:lnTo>
                <a:lnTo>
                  <a:pt x="395" y="235"/>
                </a:lnTo>
                <a:lnTo>
                  <a:pt x="363" y="266"/>
                </a:lnTo>
                <a:lnTo>
                  <a:pt x="325" y="311"/>
                </a:lnTo>
                <a:lnTo>
                  <a:pt x="281" y="359"/>
                </a:lnTo>
                <a:lnTo>
                  <a:pt x="242" y="408"/>
                </a:lnTo>
                <a:lnTo>
                  <a:pt x="214" y="446"/>
                </a:lnTo>
                <a:lnTo>
                  <a:pt x="187" y="499"/>
                </a:lnTo>
                <a:lnTo>
                  <a:pt x="168" y="545"/>
                </a:lnTo>
                <a:lnTo>
                  <a:pt x="152" y="590"/>
                </a:lnTo>
                <a:lnTo>
                  <a:pt x="140" y="641"/>
                </a:lnTo>
                <a:lnTo>
                  <a:pt x="137" y="670"/>
                </a:lnTo>
                <a:lnTo>
                  <a:pt x="140" y="706"/>
                </a:lnTo>
                <a:lnTo>
                  <a:pt x="143" y="732"/>
                </a:lnTo>
                <a:lnTo>
                  <a:pt x="147" y="759"/>
                </a:lnTo>
                <a:lnTo>
                  <a:pt x="156" y="780"/>
                </a:lnTo>
                <a:lnTo>
                  <a:pt x="0" y="780"/>
                </a:lnTo>
                <a:lnTo>
                  <a:pt x="48" y="808"/>
                </a:lnTo>
                <a:lnTo>
                  <a:pt x="93" y="837"/>
                </a:lnTo>
                <a:lnTo>
                  <a:pt x="152" y="873"/>
                </a:lnTo>
                <a:lnTo>
                  <a:pt x="200" y="915"/>
                </a:lnTo>
                <a:lnTo>
                  <a:pt x="237" y="951"/>
                </a:lnTo>
                <a:lnTo>
                  <a:pt x="273" y="1000"/>
                </a:lnTo>
                <a:lnTo>
                  <a:pt x="301" y="954"/>
                </a:lnTo>
                <a:lnTo>
                  <a:pt x="334" y="909"/>
                </a:lnTo>
                <a:lnTo>
                  <a:pt x="375" y="861"/>
                </a:lnTo>
                <a:lnTo>
                  <a:pt x="419" y="823"/>
                </a:lnTo>
                <a:lnTo>
                  <a:pt x="446" y="801"/>
                </a:lnTo>
                <a:lnTo>
                  <a:pt x="491" y="778"/>
                </a:lnTo>
                <a:lnTo>
                  <a:pt x="334" y="778"/>
                </a:lnTo>
                <a:lnTo>
                  <a:pt x="325" y="732"/>
                </a:lnTo>
                <a:lnTo>
                  <a:pt x="320" y="691"/>
                </a:lnTo>
                <a:lnTo>
                  <a:pt x="325" y="643"/>
                </a:lnTo>
                <a:lnTo>
                  <a:pt x="332" y="598"/>
                </a:lnTo>
                <a:lnTo>
                  <a:pt x="348" y="545"/>
                </a:lnTo>
                <a:lnTo>
                  <a:pt x="363" y="495"/>
                </a:lnTo>
                <a:lnTo>
                  <a:pt x="393" y="427"/>
                </a:lnTo>
                <a:lnTo>
                  <a:pt x="423" y="374"/>
                </a:lnTo>
                <a:lnTo>
                  <a:pt x="454" y="324"/>
                </a:lnTo>
                <a:lnTo>
                  <a:pt x="493" y="271"/>
                </a:lnTo>
                <a:lnTo>
                  <a:pt x="512" y="249"/>
                </a:lnTo>
                <a:lnTo>
                  <a:pt x="529" y="226"/>
                </a:lnTo>
                <a:lnTo>
                  <a:pt x="546" y="207"/>
                </a:lnTo>
                <a:lnTo>
                  <a:pt x="564" y="188"/>
                </a:lnTo>
                <a:lnTo>
                  <a:pt x="595" y="154"/>
                </a:lnTo>
                <a:lnTo>
                  <a:pt x="621" y="131"/>
                </a:lnTo>
                <a:lnTo>
                  <a:pt x="642" y="112"/>
                </a:lnTo>
                <a:lnTo>
                  <a:pt x="663" y="95"/>
                </a:lnTo>
                <a:lnTo>
                  <a:pt x="686" y="76"/>
                </a:lnTo>
                <a:lnTo>
                  <a:pt x="706" y="63"/>
                </a:lnTo>
                <a:lnTo>
                  <a:pt x="728" y="47"/>
                </a:lnTo>
                <a:lnTo>
                  <a:pt x="756" y="28"/>
                </a:lnTo>
                <a:lnTo>
                  <a:pt x="782" y="13"/>
                </a:lnTo>
                <a:lnTo>
                  <a:pt x="811" y="0"/>
                </a:lnTo>
              </a:path>
            </a:pathLst>
          </a:custGeom>
          <a:noFill/>
          <a:ln w="12700" cap="rnd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" name="Freeform 16"/>
          <p:cNvSpPr/>
          <p:nvPr/>
        </p:nvSpPr>
        <p:spPr bwMode="auto">
          <a:xfrm rot="21099291" flipH="1">
            <a:off x="9752966" y="1309053"/>
            <a:ext cx="576263" cy="755650"/>
          </a:xfrm>
          <a:custGeom>
            <a:avLst/>
            <a:gdLst>
              <a:gd name="T0" fmla="*/ 408459756 w 812"/>
              <a:gd name="T1" fmla="*/ 0 h 1001"/>
              <a:gd name="T2" fmla="*/ 384788263 w 812"/>
              <a:gd name="T3" fmla="*/ 7408541 h 1001"/>
              <a:gd name="T4" fmla="*/ 366657269 w 812"/>
              <a:gd name="T5" fmla="*/ 14246380 h 1001"/>
              <a:gd name="T6" fmla="*/ 351044232 w 812"/>
              <a:gd name="T7" fmla="*/ 20515029 h 1001"/>
              <a:gd name="T8" fmla="*/ 333416404 w 812"/>
              <a:gd name="T9" fmla="*/ 30202598 h 1001"/>
              <a:gd name="T10" fmla="*/ 308737160 w 812"/>
              <a:gd name="T11" fmla="*/ 43309842 h 1001"/>
              <a:gd name="T12" fmla="*/ 286576583 w 812"/>
              <a:gd name="T13" fmla="*/ 57556222 h 1001"/>
              <a:gd name="T14" fmla="*/ 263912841 w 812"/>
              <a:gd name="T15" fmla="*/ 74652332 h 1001"/>
              <a:gd name="T16" fmla="*/ 242255430 w 812"/>
              <a:gd name="T17" fmla="*/ 91748441 h 1001"/>
              <a:gd name="T18" fmla="*/ 222613520 w 812"/>
              <a:gd name="T19" fmla="*/ 109984442 h 1001"/>
              <a:gd name="T20" fmla="*/ 198941317 w 812"/>
              <a:gd name="T21" fmla="*/ 133918392 h 1001"/>
              <a:gd name="T22" fmla="*/ 182825114 w 812"/>
              <a:gd name="T23" fmla="*/ 151584447 h 1001"/>
              <a:gd name="T24" fmla="*/ 163686370 w 812"/>
              <a:gd name="T25" fmla="*/ 177228234 h 1001"/>
              <a:gd name="T26" fmla="*/ 141525793 w 812"/>
              <a:gd name="T27" fmla="*/ 204581858 h 1001"/>
              <a:gd name="T28" fmla="*/ 121883173 w 812"/>
              <a:gd name="T29" fmla="*/ 232505428 h 1001"/>
              <a:gd name="T30" fmla="*/ 107781052 w 812"/>
              <a:gd name="T31" fmla="*/ 254160349 h 1001"/>
              <a:gd name="T32" fmla="*/ 94182807 w 812"/>
              <a:gd name="T33" fmla="*/ 284363702 h 1001"/>
              <a:gd name="T34" fmla="*/ 84613434 w 812"/>
              <a:gd name="T35" fmla="*/ 310577434 h 1001"/>
              <a:gd name="T36" fmla="*/ 76554978 w 812"/>
              <a:gd name="T37" fmla="*/ 336221221 h 1001"/>
              <a:gd name="T38" fmla="*/ 70511314 w 812"/>
              <a:gd name="T39" fmla="*/ 365284683 h 1001"/>
              <a:gd name="T40" fmla="*/ 68999688 w 812"/>
              <a:gd name="T41" fmla="*/ 381810846 h 1001"/>
              <a:gd name="T42" fmla="*/ 70511314 w 812"/>
              <a:gd name="T43" fmla="*/ 402325876 h 1001"/>
              <a:gd name="T44" fmla="*/ 72022230 w 812"/>
              <a:gd name="T45" fmla="*/ 417142202 h 1001"/>
              <a:gd name="T46" fmla="*/ 74036312 w 812"/>
              <a:gd name="T47" fmla="*/ 432528474 h 1001"/>
              <a:gd name="T48" fmla="*/ 78569060 w 812"/>
              <a:gd name="T49" fmla="*/ 444495826 h 1001"/>
              <a:gd name="T50" fmla="*/ 0 w 812"/>
              <a:gd name="T51" fmla="*/ 444495826 h 1001"/>
              <a:gd name="T52" fmla="*/ 24175368 w 812"/>
              <a:gd name="T53" fmla="*/ 460452044 h 1001"/>
              <a:gd name="T54" fmla="*/ 46839111 w 812"/>
              <a:gd name="T55" fmla="*/ 476978207 h 1001"/>
              <a:gd name="T56" fmla="*/ 76554978 w 812"/>
              <a:gd name="T57" fmla="*/ 497493237 h 1001"/>
              <a:gd name="T58" fmla="*/ 100729637 w 812"/>
              <a:gd name="T59" fmla="*/ 521427941 h 1001"/>
              <a:gd name="T60" fmla="*/ 119365216 w 812"/>
              <a:gd name="T61" fmla="*/ 541942970 h 1001"/>
              <a:gd name="T62" fmla="*/ 137496210 w 812"/>
              <a:gd name="T63" fmla="*/ 569866540 h 1001"/>
              <a:gd name="T64" fmla="*/ 151598331 w 812"/>
              <a:gd name="T65" fmla="*/ 543652808 h 1001"/>
              <a:gd name="T66" fmla="*/ 168219118 w 812"/>
              <a:gd name="T67" fmla="*/ 518009021 h 1001"/>
              <a:gd name="T68" fmla="*/ 188868779 w 812"/>
              <a:gd name="T69" fmla="*/ 490655397 h 1001"/>
              <a:gd name="T70" fmla="*/ 211029356 w 812"/>
              <a:gd name="T71" fmla="*/ 469000476 h 1001"/>
              <a:gd name="T72" fmla="*/ 224627601 w 812"/>
              <a:gd name="T73" fmla="*/ 456463178 h 1001"/>
              <a:gd name="T74" fmla="*/ 247292053 w 812"/>
              <a:gd name="T75" fmla="*/ 443355934 h 1001"/>
              <a:gd name="T76" fmla="*/ 168219118 w 812"/>
              <a:gd name="T77" fmla="*/ 443355934 h 1001"/>
              <a:gd name="T78" fmla="*/ 163686370 w 812"/>
              <a:gd name="T79" fmla="*/ 417142202 h 1001"/>
              <a:gd name="T80" fmla="*/ 161167703 w 812"/>
              <a:gd name="T81" fmla="*/ 393778198 h 1001"/>
              <a:gd name="T82" fmla="*/ 163686370 w 812"/>
              <a:gd name="T83" fmla="*/ 366424574 h 1001"/>
              <a:gd name="T84" fmla="*/ 167212077 w 812"/>
              <a:gd name="T85" fmla="*/ 340780033 h 1001"/>
              <a:gd name="T86" fmla="*/ 175269824 w 812"/>
              <a:gd name="T87" fmla="*/ 310577434 h 1001"/>
              <a:gd name="T88" fmla="*/ 182825114 w 812"/>
              <a:gd name="T89" fmla="*/ 282083919 h 1001"/>
              <a:gd name="T90" fmla="*/ 197934276 w 812"/>
              <a:gd name="T91" fmla="*/ 243332888 h 1001"/>
              <a:gd name="T92" fmla="*/ 213044147 w 812"/>
              <a:gd name="T93" fmla="*/ 213130290 h 1001"/>
              <a:gd name="T94" fmla="*/ 228657184 w 812"/>
              <a:gd name="T95" fmla="*/ 184636774 h 1001"/>
              <a:gd name="T96" fmla="*/ 248299094 w 812"/>
              <a:gd name="T97" fmla="*/ 154434176 h 1001"/>
              <a:gd name="T98" fmla="*/ 257868467 w 812"/>
              <a:gd name="T99" fmla="*/ 141896878 h 1001"/>
              <a:gd name="T100" fmla="*/ 266430798 w 812"/>
              <a:gd name="T101" fmla="*/ 128789634 h 1001"/>
              <a:gd name="T102" fmla="*/ 274993129 w 812"/>
              <a:gd name="T103" fmla="*/ 117962174 h 1001"/>
              <a:gd name="T104" fmla="*/ 284058626 w 812"/>
              <a:gd name="T105" fmla="*/ 107134713 h 1001"/>
              <a:gd name="T106" fmla="*/ 299671663 w 812"/>
              <a:gd name="T107" fmla="*/ 87759576 h 1001"/>
              <a:gd name="T108" fmla="*/ 312766743 w 812"/>
              <a:gd name="T109" fmla="*/ 74652332 h 1001"/>
              <a:gd name="T110" fmla="*/ 323343156 w 812"/>
              <a:gd name="T111" fmla="*/ 63824871 h 1001"/>
              <a:gd name="T112" fmla="*/ 333919570 w 812"/>
              <a:gd name="T113" fmla="*/ 54137302 h 1001"/>
              <a:gd name="T114" fmla="*/ 345503733 w 812"/>
              <a:gd name="T115" fmla="*/ 43309842 h 1001"/>
              <a:gd name="T116" fmla="*/ 355576981 w 812"/>
              <a:gd name="T117" fmla="*/ 35901301 h 1001"/>
              <a:gd name="T118" fmla="*/ 366657269 w 812"/>
              <a:gd name="T119" fmla="*/ 26783678 h 1001"/>
              <a:gd name="T120" fmla="*/ 380759390 w 812"/>
              <a:gd name="T121" fmla="*/ 15956218 h 1001"/>
              <a:gd name="T122" fmla="*/ 393854470 w 812"/>
              <a:gd name="T123" fmla="*/ 7408541 h 1001"/>
              <a:gd name="T124" fmla="*/ 408459756 w 812"/>
              <a:gd name="T125" fmla="*/ 0 h 1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2"/>
              <a:gd name="T190" fmla="*/ 0 h 1001"/>
              <a:gd name="T191" fmla="*/ 812 w 812"/>
              <a:gd name="T192" fmla="*/ 1001 h 1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2" h="1001">
                <a:moveTo>
                  <a:pt x="811" y="0"/>
                </a:moveTo>
                <a:lnTo>
                  <a:pt x="764" y="13"/>
                </a:lnTo>
                <a:lnTo>
                  <a:pt x="728" y="25"/>
                </a:lnTo>
                <a:lnTo>
                  <a:pt x="697" y="36"/>
                </a:lnTo>
                <a:lnTo>
                  <a:pt x="662" y="53"/>
                </a:lnTo>
                <a:lnTo>
                  <a:pt x="613" y="76"/>
                </a:lnTo>
                <a:lnTo>
                  <a:pt x="569" y="101"/>
                </a:lnTo>
                <a:lnTo>
                  <a:pt x="524" y="131"/>
                </a:lnTo>
                <a:lnTo>
                  <a:pt x="481" y="161"/>
                </a:lnTo>
                <a:lnTo>
                  <a:pt x="442" y="193"/>
                </a:lnTo>
                <a:lnTo>
                  <a:pt x="395" y="235"/>
                </a:lnTo>
                <a:lnTo>
                  <a:pt x="363" y="266"/>
                </a:lnTo>
                <a:lnTo>
                  <a:pt x="325" y="311"/>
                </a:lnTo>
                <a:lnTo>
                  <a:pt x="281" y="359"/>
                </a:lnTo>
                <a:lnTo>
                  <a:pt x="242" y="408"/>
                </a:lnTo>
                <a:lnTo>
                  <a:pt x="214" y="446"/>
                </a:lnTo>
                <a:lnTo>
                  <a:pt x="187" y="499"/>
                </a:lnTo>
                <a:lnTo>
                  <a:pt x="168" y="545"/>
                </a:lnTo>
                <a:lnTo>
                  <a:pt x="152" y="590"/>
                </a:lnTo>
                <a:lnTo>
                  <a:pt x="140" y="641"/>
                </a:lnTo>
                <a:lnTo>
                  <a:pt x="137" y="670"/>
                </a:lnTo>
                <a:lnTo>
                  <a:pt x="140" y="706"/>
                </a:lnTo>
                <a:lnTo>
                  <a:pt x="143" y="732"/>
                </a:lnTo>
                <a:lnTo>
                  <a:pt x="147" y="759"/>
                </a:lnTo>
                <a:lnTo>
                  <a:pt x="156" y="780"/>
                </a:lnTo>
                <a:lnTo>
                  <a:pt x="0" y="780"/>
                </a:lnTo>
                <a:lnTo>
                  <a:pt x="48" y="808"/>
                </a:lnTo>
                <a:lnTo>
                  <a:pt x="93" y="837"/>
                </a:lnTo>
                <a:lnTo>
                  <a:pt x="152" y="873"/>
                </a:lnTo>
                <a:lnTo>
                  <a:pt x="200" y="915"/>
                </a:lnTo>
                <a:lnTo>
                  <a:pt x="237" y="951"/>
                </a:lnTo>
                <a:lnTo>
                  <a:pt x="273" y="1000"/>
                </a:lnTo>
                <a:lnTo>
                  <a:pt x="301" y="954"/>
                </a:lnTo>
                <a:lnTo>
                  <a:pt x="334" y="909"/>
                </a:lnTo>
                <a:lnTo>
                  <a:pt x="375" y="861"/>
                </a:lnTo>
                <a:lnTo>
                  <a:pt x="419" y="823"/>
                </a:lnTo>
                <a:lnTo>
                  <a:pt x="446" y="801"/>
                </a:lnTo>
                <a:lnTo>
                  <a:pt x="491" y="778"/>
                </a:lnTo>
                <a:lnTo>
                  <a:pt x="334" y="778"/>
                </a:lnTo>
                <a:lnTo>
                  <a:pt x="325" y="732"/>
                </a:lnTo>
                <a:lnTo>
                  <a:pt x="320" y="691"/>
                </a:lnTo>
                <a:lnTo>
                  <a:pt x="325" y="643"/>
                </a:lnTo>
                <a:lnTo>
                  <a:pt x="332" y="598"/>
                </a:lnTo>
                <a:lnTo>
                  <a:pt x="348" y="545"/>
                </a:lnTo>
                <a:lnTo>
                  <a:pt x="363" y="495"/>
                </a:lnTo>
                <a:lnTo>
                  <a:pt x="393" y="427"/>
                </a:lnTo>
                <a:lnTo>
                  <a:pt x="423" y="374"/>
                </a:lnTo>
                <a:lnTo>
                  <a:pt x="454" y="324"/>
                </a:lnTo>
                <a:lnTo>
                  <a:pt x="493" y="271"/>
                </a:lnTo>
                <a:lnTo>
                  <a:pt x="512" y="249"/>
                </a:lnTo>
                <a:lnTo>
                  <a:pt x="529" y="226"/>
                </a:lnTo>
                <a:lnTo>
                  <a:pt x="546" y="207"/>
                </a:lnTo>
                <a:lnTo>
                  <a:pt x="564" y="188"/>
                </a:lnTo>
                <a:lnTo>
                  <a:pt x="595" y="154"/>
                </a:lnTo>
                <a:lnTo>
                  <a:pt x="621" y="131"/>
                </a:lnTo>
                <a:lnTo>
                  <a:pt x="642" y="112"/>
                </a:lnTo>
                <a:lnTo>
                  <a:pt x="663" y="95"/>
                </a:lnTo>
                <a:lnTo>
                  <a:pt x="686" y="76"/>
                </a:lnTo>
                <a:lnTo>
                  <a:pt x="706" y="63"/>
                </a:lnTo>
                <a:lnTo>
                  <a:pt x="728" y="47"/>
                </a:lnTo>
                <a:lnTo>
                  <a:pt x="756" y="28"/>
                </a:lnTo>
                <a:lnTo>
                  <a:pt x="782" y="13"/>
                </a:lnTo>
                <a:lnTo>
                  <a:pt x="811" y="0"/>
                </a:lnTo>
              </a:path>
            </a:pathLst>
          </a:custGeom>
          <a:noFill/>
          <a:ln w="12700" cap="rnd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7043104" y="2111059"/>
            <a:ext cx="287337" cy="287337"/>
          </a:xfrm>
          <a:prstGeom prst="downArrow">
            <a:avLst>
              <a:gd name="adj1" fmla="val 50000"/>
              <a:gd name="adj2" fmla="val 25000"/>
            </a:avLst>
          </a:prstGeom>
          <a:noFill/>
          <a:ln w="12700" cap="rnd">
            <a:solidFill>
              <a:srgbClr val="C00000"/>
            </a:solidFill>
            <a:miter lim="800000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b="1">
              <a:solidFill>
                <a:srgbClr val="000099"/>
              </a:solidFill>
              <a:latin typeface="Arial" panose="020B0604020202020204"/>
            </a:endParaRPr>
          </a:p>
        </p:txBody>
      </p:sp>
      <p:sp>
        <p:nvSpPr>
          <p:cNvPr id="55" name="AutoShape 18"/>
          <p:cNvSpPr>
            <a:spLocks noChangeArrowheads="1"/>
          </p:cNvSpPr>
          <p:nvPr/>
        </p:nvSpPr>
        <p:spPr bwMode="auto">
          <a:xfrm>
            <a:off x="7043104" y="2871154"/>
            <a:ext cx="287337" cy="287337"/>
          </a:xfrm>
          <a:prstGeom prst="downArrow">
            <a:avLst>
              <a:gd name="adj1" fmla="val 50000"/>
              <a:gd name="adj2" fmla="val 25000"/>
            </a:avLst>
          </a:prstGeom>
          <a:noFill/>
          <a:ln w="12700" cap="rnd">
            <a:solidFill>
              <a:srgbClr val="C00000"/>
            </a:solidFill>
            <a:miter lim="800000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b="1">
              <a:solidFill>
                <a:srgbClr val="000099"/>
              </a:solidFill>
              <a:latin typeface="Arial" panose="020B0604020202020204"/>
            </a:endParaRPr>
          </a:p>
        </p:txBody>
      </p:sp>
      <p:sp>
        <p:nvSpPr>
          <p:cNvPr id="56" name="AutoShape 19"/>
          <p:cNvSpPr>
            <a:spLocks noChangeArrowheads="1"/>
          </p:cNvSpPr>
          <p:nvPr/>
        </p:nvSpPr>
        <p:spPr bwMode="auto">
          <a:xfrm>
            <a:off x="10210166" y="2942591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noFill/>
          <a:ln w="12700" cap="rnd">
            <a:solidFill>
              <a:srgbClr val="C00000"/>
            </a:solidFill>
            <a:miter lim="800000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b="1">
              <a:solidFill>
                <a:srgbClr val="000099"/>
              </a:solidFill>
              <a:latin typeface="Arial" panose="020B0604020202020204"/>
            </a:endParaRPr>
          </a:p>
        </p:txBody>
      </p:sp>
      <p:sp>
        <p:nvSpPr>
          <p:cNvPr id="57" name="AutoShape 20"/>
          <p:cNvSpPr>
            <a:spLocks noChangeArrowheads="1"/>
          </p:cNvSpPr>
          <p:nvPr/>
        </p:nvSpPr>
        <p:spPr bwMode="auto">
          <a:xfrm>
            <a:off x="4053841" y="2768934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noFill/>
          <a:ln w="12700" cap="rnd">
            <a:solidFill>
              <a:srgbClr val="C00000"/>
            </a:solidFill>
            <a:miter lim="800000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b="1">
              <a:solidFill>
                <a:srgbClr val="000099"/>
              </a:solidFill>
              <a:latin typeface="Arial" panose="020B0604020202020204"/>
            </a:endParaRPr>
          </a:p>
        </p:txBody>
      </p:sp>
      <p:sp>
        <p:nvSpPr>
          <p:cNvPr id="58" name="Freeform 21"/>
          <p:cNvSpPr/>
          <p:nvPr/>
        </p:nvSpPr>
        <p:spPr bwMode="auto">
          <a:xfrm rot="19964339">
            <a:off x="4044316" y="4647248"/>
            <a:ext cx="360363" cy="755650"/>
          </a:xfrm>
          <a:custGeom>
            <a:avLst/>
            <a:gdLst>
              <a:gd name="T0" fmla="*/ 159730456 w 812"/>
              <a:gd name="T1" fmla="*/ 0 h 1001"/>
              <a:gd name="T2" fmla="*/ 150473742 w 812"/>
              <a:gd name="T3" fmla="*/ 7408541 h 1001"/>
              <a:gd name="T4" fmla="*/ 143383201 w 812"/>
              <a:gd name="T5" fmla="*/ 14246380 h 1001"/>
              <a:gd name="T6" fmla="*/ 137277888 w 812"/>
              <a:gd name="T7" fmla="*/ 20515029 h 1001"/>
              <a:gd name="T8" fmla="*/ 130384393 w 812"/>
              <a:gd name="T9" fmla="*/ 30202598 h 1001"/>
              <a:gd name="T10" fmla="*/ 120733588 w 812"/>
              <a:gd name="T11" fmla="*/ 43309842 h 1001"/>
              <a:gd name="T12" fmla="*/ 112067567 w 812"/>
              <a:gd name="T13" fmla="*/ 57556222 h 1001"/>
              <a:gd name="T14" fmla="*/ 103204502 w 812"/>
              <a:gd name="T15" fmla="*/ 74652332 h 1001"/>
              <a:gd name="T16" fmla="*/ 94735527 w 812"/>
              <a:gd name="T17" fmla="*/ 91748441 h 1001"/>
              <a:gd name="T18" fmla="*/ 87054292 w 812"/>
              <a:gd name="T19" fmla="*/ 109984442 h 1001"/>
              <a:gd name="T20" fmla="*/ 77797135 w 812"/>
              <a:gd name="T21" fmla="*/ 133918392 h 1001"/>
              <a:gd name="T22" fmla="*/ 71494777 w 812"/>
              <a:gd name="T23" fmla="*/ 151584447 h 1001"/>
              <a:gd name="T24" fmla="*/ 64010587 w 812"/>
              <a:gd name="T25" fmla="*/ 177228234 h 1001"/>
              <a:gd name="T26" fmla="*/ 55344567 w 812"/>
              <a:gd name="T27" fmla="*/ 204581858 h 1001"/>
              <a:gd name="T28" fmla="*/ 47663332 w 812"/>
              <a:gd name="T29" fmla="*/ 232505428 h 1001"/>
              <a:gd name="T30" fmla="*/ 42148270 w 812"/>
              <a:gd name="T31" fmla="*/ 254160349 h 1001"/>
              <a:gd name="T32" fmla="*/ 36830696 w 812"/>
              <a:gd name="T33" fmla="*/ 284363702 h 1001"/>
              <a:gd name="T34" fmla="*/ 33088602 w 812"/>
              <a:gd name="T35" fmla="*/ 310577434 h 1001"/>
              <a:gd name="T36" fmla="*/ 29937201 w 812"/>
              <a:gd name="T37" fmla="*/ 336221221 h 1001"/>
              <a:gd name="T38" fmla="*/ 27573539 w 812"/>
              <a:gd name="T39" fmla="*/ 365284683 h 1001"/>
              <a:gd name="T40" fmla="*/ 26982845 w 812"/>
              <a:gd name="T41" fmla="*/ 381810846 h 1001"/>
              <a:gd name="T42" fmla="*/ 27573539 w 812"/>
              <a:gd name="T43" fmla="*/ 402325876 h 1001"/>
              <a:gd name="T44" fmla="*/ 28164676 w 812"/>
              <a:gd name="T45" fmla="*/ 417142202 h 1001"/>
              <a:gd name="T46" fmla="*/ 28952416 w 812"/>
              <a:gd name="T47" fmla="*/ 432528474 h 1001"/>
              <a:gd name="T48" fmla="*/ 30724940 w 812"/>
              <a:gd name="T49" fmla="*/ 444495826 h 1001"/>
              <a:gd name="T50" fmla="*/ 0 w 812"/>
              <a:gd name="T51" fmla="*/ 444495826 h 1001"/>
              <a:gd name="T52" fmla="*/ 9453759 w 812"/>
              <a:gd name="T53" fmla="*/ 460452044 h 1001"/>
              <a:gd name="T54" fmla="*/ 18316825 w 812"/>
              <a:gd name="T55" fmla="*/ 476978207 h 1001"/>
              <a:gd name="T56" fmla="*/ 29937201 w 812"/>
              <a:gd name="T57" fmla="*/ 497493237 h 1001"/>
              <a:gd name="T58" fmla="*/ 39390960 w 812"/>
              <a:gd name="T59" fmla="*/ 521427941 h 1001"/>
              <a:gd name="T60" fmla="*/ 46678547 w 812"/>
              <a:gd name="T61" fmla="*/ 541942970 h 1001"/>
              <a:gd name="T62" fmla="*/ 53768645 w 812"/>
              <a:gd name="T63" fmla="*/ 569866540 h 1001"/>
              <a:gd name="T64" fmla="*/ 59283264 w 812"/>
              <a:gd name="T65" fmla="*/ 543652808 h 1001"/>
              <a:gd name="T66" fmla="*/ 65783112 w 812"/>
              <a:gd name="T67" fmla="*/ 518009021 h 1001"/>
              <a:gd name="T68" fmla="*/ 73857995 w 812"/>
              <a:gd name="T69" fmla="*/ 490655397 h 1001"/>
              <a:gd name="T70" fmla="*/ 82524015 w 812"/>
              <a:gd name="T71" fmla="*/ 469000476 h 1001"/>
              <a:gd name="T72" fmla="*/ 87842032 w 812"/>
              <a:gd name="T73" fmla="*/ 456463178 h 1001"/>
              <a:gd name="T74" fmla="*/ 96705097 w 812"/>
              <a:gd name="T75" fmla="*/ 443355934 h 1001"/>
              <a:gd name="T76" fmla="*/ 65783112 w 812"/>
              <a:gd name="T77" fmla="*/ 443355934 h 1001"/>
              <a:gd name="T78" fmla="*/ 64010587 w 812"/>
              <a:gd name="T79" fmla="*/ 417142202 h 1001"/>
              <a:gd name="T80" fmla="*/ 63025802 w 812"/>
              <a:gd name="T81" fmla="*/ 393778198 h 1001"/>
              <a:gd name="T82" fmla="*/ 64010587 w 812"/>
              <a:gd name="T83" fmla="*/ 366424574 h 1001"/>
              <a:gd name="T84" fmla="*/ 65389020 w 812"/>
              <a:gd name="T85" fmla="*/ 340780033 h 1001"/>
              <a:gd name="T86" fmla="*/ 68540421 w 812"/>
              <a:gd name="T87" fmla="*/ 310577434 h 1001"/>
              <a:gd name="T88" fmla="*/ 71494777 w 812"/>
              <a:gd name="T89" fmla="*/ 282083919 h 1001"/>
              <a:gd name="T90" fmla="*/ 77403487 w 812"/>
              <a:gd name="T91" fmla="*/ 243332888 h 1001"/>
              <a:gd name="T92" fmla="*/ 83312198 w 812"/>
              <a:gd name="T93" fmla="*/ 213130290 h 1001"/>
              <a:gd name="T94" fmla="*/ 89417510 w 812"/>
              <a:gd name="T95" fmla="*/ 184636774 h 1001"/>
              <a:gd name="T96" fmla="*/ 97098745 w 812"/>
              <a:gd name="T97" fmla="*/ 154434176 h 1001"/>
              <a:gd name="T98" fmla="*/ 100840840 w 812"/>
              <a:gd name="T99" fmla="*/ 141896878 h 1001"/>
              <a:gd name="T100" fmla="*/ 104189287 w 812"/>
              <a:gd name="T101" fmla="*/ 128789634 h 1001"/>
              <a:gd name="T102" fmla="*/ 107537290 w 812"/>
              <a:gd name="T103" fmla="*/ 117962174 h 1001"/>
              <a:gd name="T104" fmla="*/ 111082782 w 812"/>
              <a:gd name="T105" fmla="*/ 107134713 h 1001"/>
              <a:gd name="T106" fmla="*/ 117188095 w 812"/>
              <a:gd name="T107" fmla="*/ 87759576 h 1001"/>
              <a:gd name="T108" fmla="*/ 122309066 w 812"/>
              <a:gd name="T109" fmla="*/ 74652332 h 1001"/>
              <a:gd name="T110" fmla="*/ 126445252 w 812"/>
              <a:gd name="T111" fmla="*/ 63824871 h 1001"/>
              <a:gd name="T112" fmla="*/ 130580995 w 812"/>
              <a:gd name="T113" fmla="*/ 54137302 h 1001"/>
              <a:gd name="T114" fmla="*/ 135111272 w 812"/>
              <a:gd name="T115" fmla="*/ 43309842 h 1001"/>
              <a:gd name="T116" fmla="*/ 139050413 w 812"/>
              <a:gd name="T117" fmla="*/ 35901301 h 1001"/>
              <a:gd name="T118" fmla="*/ 143383201 w 812"/>
              <a:gd name="T119" fmla="*/ 26783678 h 1001"/>
              <a:gd name="T120" fmla="*/ 148897820 w 812"/>
              <a:gd name="T121" fmla="*/ 15956218 h 1001"/>
              <a:gd name="T122" fmla="*/ 154018791 w 812"/>
              <a:gd name="T123" fmla="*/ 7408541 h 1001"/>
              <a:gd name="T124" fmla="*/ 159730456 w 812"/>
              <a:gd name="T125" fmla="*/ 0 h 1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2"/>
              <a:gd name="T190" fmla="*/ 0 h 1001"/>
              <a:gd name="T191" fmla="*/ 812 w 812"/>
              <a:gd name="T192" fmla="*/ 1001 h 1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2" h="1001">
                <a:moveTo>
                  <a:pt x="811" y="0"/>
                </a:moveTo>
                <a:lnTo>
                  <a:pt x="764" y="13"/>
                </a:lnTo>
                <a:lnTo>
                  <a:pt x="728" y="25"/>
                </a:lnTo>
                <a:lnTo>
                  <a:pt x="697" y="36"/>
                </a:lnTo>
                <a:lnTo>
                  <a:pt x="662" y="53"/>
                </a:lnTo>
                <a:lnTo>
                  <a:pt x="613" y="76"/>
                </a:lnTo>
                <a:lnTo>
                  <a:pt x="569" y="101"/>
                </a:lnTo>
                <a:lnTo>
                  <a:pt x="524" y="131"/>
                </a:lnTo>
                <a:lnTo>
                  <a:pt x="481" y="161"/>
                </a:lnTo>
                <a:lnTo>
                  <a:pt x="442" y="193"/>
                </a:lnTo>
                <a:lnTo>
                  <a:pt x="395" y="235"/>
                </a:lnTo>
                <a:lnTo>
                  <a:pt x="363" y="266"/>
                </a:lnTo>
                <a:lnTo>
                  <a:pt x="325" y="311"/>
                </a:lnTo>
                <a:lnTo>
                  <a:pt x="281" y="359"/>
                </a:lnTo>
                <a:lnTo>
                  <a:pt x="242" y="408"/>
                </a:lnTo>
                <a:lnTo>
                  <a:pt x="214" y="446"/>
                </a:lnTo>
                <a:lnTo>
                  <a:pt x="187" y="499"/>
                </a:lnTo>
                <a:lnTo>
                  <a:pt x="168" y="545"/>
                </a:lnTo>
                <a:lnTo>
                  <a:pt x="152" y="590"/>
                </a:lnTo>
                <a:lnTo>
                  <a:pt x="140" y="641"/>
                </a:lnTo>
                <a:lnTo>
                  <a:pt x="137" y="670"/>
                </a:lnTo>
                <a:lnTo>
                  <a:pt x="140" y="706"/>
                </a:lnTo>
                <a:lnTo>
                  <a:pt x="143" y="732"/>
                </a:lnTo>
                <a:lnTo>
                  <a:pt x="147" y="759"/>
                </a:lnTo>
                <a:lnTo>
                  <a:pt x="156" y="780"/>
                </a:lnTo>
                <a:lnTo>
                  <a:pt x="0" y="780"/>
                </a:lnTo>
                <a:lnTo>
                  <a:pt x="48" y="808"/>
                </a:lnTo>
                <a:lnTo>
                  <a:pt x="93" y="837"/>
                </a:lnTo>
                <a:lnTo>
                  <a:pt x="152" y="873"/>
                </a:lnTo>
                <a:lnTo>
                  <a:pt x="200" y="915"/>
                </a:lnTo>
                <a:lnTo>
                  <a:pt x="237" y="951"/>
                </a:lnTo>
                <a:lnTo>
                  <a:pt x="273" y="1000"/>
                </a:lnTo>
                <a:lnTo>
                  <a:pt x="301" y="954"/>
                </a:lnTo>
                <a:lnTo>
                  <a:pt x="334" y="909"/>
                </a:lnTo>
                <a:lnTo>
                  <a:pt x="375" y="861"/>
                </a:lnTo>
                <a:lnTo>
                  <a:pt x="419" y="823"/>
                </a:lnTo>
                <a:lnTo>
                  <a:pt x="446" y="801"/>
                </a:lnTo>
                <a:lnTo>
                  <a:pt x="491" y="778"/>
                </a:lnTo>
                <a:lnTo>
                  <a:pt x="334" y="778"/>
                </a:lnTo>
                <a:lnTo>
                  <a:pt x="325" y="732"/>
                </a:lnTo>
                <a:lnTo>
                  <a:pt x="320" y="691"/>
                </a:lnTo>
                <a:lnTo>
                  <a:pt x="325" y="643"/>
                </a:lnTo>
                <a:lnTo>
                  <a:pt x="332" y="598"/>
                </a:lnTo>
                <a:lnTo>
                  <a:pt x="348" y="545"/>
                </a:lnTo>
                <a:lnTo>
                  <a:pt x="363" y="495"/>
                </a:lnTo>
                <a:lnTo>
                  <a:pt x="393" y="427"/>
                </a:lnTo>
                <a:lnTo>
                  <a:pt x="423" y="374"/>
                </a:lnTo>
                <a:lnTo>
                  <a:pt x="454" y="324"/>
                </a:lnTo>
                <a:lnTo>
                  <a:pt x="493" y="271"/>
                </a:lnTo>
                <a:lnTo>
                  <a:pt x="512" y="249"/>
                </a:lnTo>
                <a:lnTo>
                  <a:pt x="529" y="226"/>
                </a:lnTo>
                <a:lnTo>
                  <a:pt x="546" y="207"/>
                </a:lnTo>
                <a:lnTo>
                  <a:pt x="564" y="188"/>
                </a:lnTo>
                <a:lnTo>
                  <a:pt x="595" y="154"/>
                </a:lnTo>
                <a:lnTo>
                  <a:pt x="621" y="131"/>
                </a:lnTo>
                <a:lnTo>
                  <a:pt x="642" y="112"/>
                </a:lnTo>
                <a:lnTo>
                  <a:pt x="663" y="95"/>
                </a:lnTo>
                <a:lnTo>
                  <a:pt x="686" y="76"/>
                </a:lnTo>
                <a:lnTo>
                  <a:pt x="706" y="63"/>
                </a:lnTo>
                <a:lnTo>
                  <a:pt x="728" y="47"/>
                </a:lnTo>
                <a:lnTo>
                  <a:pt x="756" y="28"/>
                </a:lnTo>
                <a:lnTo>
                  <a:pt x="782" y="13"/>
                </a:lnTo>
                <a:lnTo>
                  <a:pt x="811" y="0"/>
                </a:lnTo>
              </a:path>
            </a:pathLst>
          </a:custGeom>
          <a:noFill/>
          <a:ln w="12700" cap="rnd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10281604" y="4311015"/>
            <a:ext cx="217487" cy="647700"/>
          </a:xfrm>
          <a:prstGeom prst="downArrow">
            <a:avLst>
              <a:gd name="adj1" fmla="val 50000"/>
              <a:gd name="adj2" fmla="val 74453"/>
            </a:avLst>
          </a:prstGeom>
          <a:noFill/>
          <a:ln w="12700" cap="rnd">
            <a:solidFill>
              <a:srgbClr val="C00000"/>
            </a:solidFill>
            <a:miter lim="800000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b="1">
              <a:solidFill>
                <a:srgbClr val="000099"/>
              </a:solidFill>
              <a:latin typeface="Arial" panose="020B0604020202020204"/>
            </a:endParaRPr>
          </a:p>
        </p:txBody>
      </p:sp>
      <p:sp>
        <p:nvSpPr>
          <p:cNvPr id="61" name="Freeform 24"/>
          <p:cNvSpPr/>
          <p:nvPr/>
        </p:nvSpPr>
        <p:spPr bwMode="auto">
          <a:xfrm rot="15976990">
            <a:off x="6481763" y="5589588"/>
            <a:ext cx="430213" cy="661988"/>
          </a:xfrm>
          <a:custGeom>
            <a:avLst/>
            <a:gdLst>
              <a:gd name="T0" fmla="*/ 227654203 w 812"/>
              <a:gd name="T1" fmla="*/ 0 h 1001"/>
              <a:gd name="T2" fmla="*/ 214461181 w 812"/>
              <a:gd name="T3" fmla="*/ 5685425 h 1001"/>
              <a:gd name="T4" fmla="*/ 204355414 w 812"/>
              <a:gd name="T5" fmla="*/ 10933714 h 1001"/>
              <a:gd name="T6" fmla="*/ 195653667 w 812"/>
              <a:gd name="T7" fmla="*/ 15744865 h 1001"/>
              <a:gd name="T8" fmla="*/ 185828704 w 812"/>
              <a:gd name="T9" fmla="*/ 23179500 h 1001"/>
              <a:gd name="T10" fmla="*/ 172074074 w 812"/>
              <a:gd name="T11" fmla="*/ 33238940 h 1001"/>
              <a:gd name="T12" fmla="*/ 159722934 w 812"/>
              <a:gd name="T13" fmla="*/ 44172654 h 1001"/>
              <a:gd name="T14" fmla="*/ 147090990 w 812"/>
              <a:gd name="T15" fmla="*/ 57293375 h 1001"/>
              <a:gd name="T16" fmla="*/ 135020655 w 812"/>
              <a:gd name="T17" fmla="*/ 70413435 h 1001"/>
              <a:gd name="T18" fmla="*/ 124073005 w 812"/>
              <a:gd name="T19" fmla="*/ 84409091 h 1001"/>
              <a:gd name="T20" fmla="*/ 110879453 w 812"/>
              <a:gd name="T21" fmla="*/ 102778101 h 1001"/>
              <a:gd name="T22" fmla="*/ 101896903 w 812"/>
              <a:gd name="T23" fmla="*/ 116335959 h 1001"/>
              <a:gd name="T24" fmla="*/ 91230057 w 812"/>
              <a:gd name="T25" fmla="*/ 136016380 h 1001"/>
              <a:gd name="T26" fmla="*/ 78878918 w 812"/>
              <a:gd name="T27" fmla="*/ 157009533 h 1001"/>
              <a:gd name="T28" fmla="*/ 67931268 w 812"/>
              <a:gd name="T29" fmla="*/ 178439824 h 1001"/>
              <a:gd name="T30" fmla="*/ 60071404 w 812"/>
              <a:gd name="T31" fmla="*/ 195058964 h 1001"/>
              <a:gd name="T32" fmla="*/ 52492344 w 812"/>
              <a:gd name="T33" fmla="*/ 218239125 h 1001"/>
              <a:gd name="T34" fmla="*/ 47159186 w 812"/>
              <a:gd name="T35" fmla="*/ 238356682 h 1001"/>
              <a:gd name="T36" fmla="*/ 42667381 w 812"/>
              <a:gd name="T37" fmla="*/ 258037764 h 1001"/>
              <a:gd name="T38" fmla="*/ 39299322 w 812"/>
              <a:gd name="T39" fmla="*/ 280342990 h 1001"/>
              <a:gd name="T40" fmla="*/ 38456910 w 812"/>
              <a:gd name="T41" fmla="*/ 293025913 h 1001"/>
              <a:gd name="T42" fmla="*/ 39299322 w 812"/>
              <a:gd name="T43" fmla="*/ 308770778 h 1001"/>
              <a:gd name="T44" fmla="*/ 40141204 w 812"/>
              <a:gd name="T45" fmla="*/ 320141629 h 1001"/>
              <a:gd name="T46" fmla="*/ 41263890 w 812"/>
              <a:gd name="T47" fmla="*/ 331950278 h 1001"/>
              <a:gd name="T48" fmla="*/ 43790597 w 812"/>
              <a:gd name="T49" fmla="*/ 341134783 h 1001"/>
              <a:gd name="T50" fmla="*/ 0 w 812"/>
              <a:gd name="T51" fmla="*/ 341134783 h 1001"/>
              <a:gd name="T52" fmla="*/ 13473826 w 812"/>
              <a:gd name="T53" fmla="*/ 353380569 h 1001"/>
              <a:gd name="T54" fmla="*/ 26105770 w 812"/>
              <a:gd name="T55" fmla="*/ 366064153 h 1001"/>
              <a:gd name="T56" fmla="*/ 42667381 w 812"/>
              <a:gd name="T57" fmla="*/ 381808358 h 1001"/>
              <a:gd name="T58" fmla="*/ 56141737 w 812"/>
              <a:gd name="T59" fmla="*/ 400177367 h 1001"/>
              <a:gd name="T60" fmla="*/ 66527778 w 812"/>
              <a:gd name="T61" fmla="*/ 415922233 h 1001"/>
              <a:gd name="T62" fmla="*/ 76633545 w 812"/>
              <a:gd name="T63" fmla="*/ 437352524 h 1001"/>
              <a:gd name="T64" fmla="*/ 84493409 w 812"/>
              <a:gd name="T65" fmla="*/ 417234305 h 1001"/>
              <a:gd name="T66" fmla="*/ 93756764 w 812"/>
              <a:gd name="T67" fmla="*/ 397553223 h 1001"/>
              <a:gd name="T68" fmla="*/ 105265492 w 812"/>
              <a:gd name="T69" fmla="*/ 376560069 h 1001"/>
              <a:gd name="T70" fmla="*/ 117616631 w 812"/>
              <a:gd name="T71" fmla="*/ 359940930 h 1001"/>
              <a:gd name="T72" fmla="*/ 125195692 w 812"/>
              <a:gd name="T73" fmla="*/ 350319288 h 1001"/>
              <a:gd name="T74" fmla="*/ 137827636 w 812"/>
              <a:gd name="T75" fmla="*/ 340259848 h 1001"/>
              <a:gd name="T76" fmla="*/ 93756764 w 812"/>
              <a:gd name="T77" fmla="*/ 340259848 h 1001"/>
              <a:gd name="T78" fmla="*/ 91230057 w 812"/>
              <a:gd name="T79" fmla="*/ 320141629 h 1001"/>
              <a:gd name="T80" fmla="*/ 89826567 w 812"/>
              <a:gd name="T81" fmla="*/ 302210418 h 1001"/>
              <a:gd name="T82" fmla="*/ 91230057 w 812"/>
              <a:gd name="T83" fmla="*/ 281217264 h 1001"/>
              <a:gd name="T84" fmla="*/ 93195156 w 812"/>
              <a:gd name="T85" fmla="*/ 261536843 h 1001"/>
              <a:gd name="T86" fmla="*/ 97686431 w 812"/>
              <a:gd name="T87" fmla="*/ 238356682 h 1001"/>
              <a:gd name="T88" fmla="*/ 101896903 w 812"/>
              <a:gd name="T89" fmla="*/ 216489254 h 1001"/>
              <a:gd name="T90" fmla="*/ 110318375 w 812"/>
              <a:gd name="T91" fmla="*/ 186749394 h 1001"/>
              <a:gd name="T92" fmla="*/ 118739318 w 812"/>
              <a:gd name="T93" fmla="*/ 163569894 h 1001"/>
              <a:gd name="T94" fmla="*/ 127441594 w 812"/>
              <a:gd name="T95" fmla="*/ 141702466 h 1001"/>
              <a:gd name="T96" fmla="*/ 138389244 w 812"/>
              <a:gd name="T97" fmla="*/ 118522305 h 1001"/>
              <a:gd name="T98" fmla="*/ 143722401 w 812"/>
              <a:gd name="T99" fmla="*/ 108900663 h 1001"/>
              <a:gd name="T100" fmla="*/ 148494481 w 812"/>
              <a:gd name="T101" fmla="*/ 98841885 h 1001"/>
              <a:gd name="T102" fmla="*/ 153266560 w 812"/>
              <a:gd name="T103" fmla="*/ 90531654 h 1001"/>
              <a:gd name="T104" fmla="*/ 158319444 w 812"/>
              <a:gd name="T105" fmla="*/ 82222084 h 1001"/>
              <a:gd name="T106" fmla="*/ 167021190 w 812"/>
              <a:gd name="T107" fmla="*/ 67352154 h 1001"/>
              <a:gd name="T108" fmla="*/ 174319976 w 812"/>
              <a:gd name="T109" fmla="*/ 57293375 h 1001"/>
              <a:gd name="T110" fmla="*/ 180214742 w 812"/>
              <a:gd name="T111" fmla="*/ 48983144 h 1001"/>
              <a:gd name="T112" fmla="*/ 186109508 w 812"/>
              <a:gd name="T113" fmla="*/ 41548510 h 1001"/>
              <a:gd name="T114" fmla="*/ 192565882 w 812"/>
              <a:gd name="T115" fmla="*/ 33238940 h 1001"/>
              <a:gd name="T116" fmla="*/ 198179844 w 812"/>
              <a:gd name="T117" fmla="*/ 27553515 h 1001"/>
              <a:gd name="T118" fmla="*/ 204355414 w 812"/>
              <a:gd name="T119" fmla="*/ 20555356 h 1001"/>
              <a:gd name="T120" fmla="*/ 212215278 w 812"/>
              <a:gd name="T121" fmla="*/ 12245786 h 1001"/>
              <a:gd name="T122" fmla="*/ 219513534 w 812"/>
              <a:gd name="T123" fmla="*/ 5685425 h 1001"/>
              <a:gd name="T124" fmla="*/ 227654203 w 812"/>
              <a:gd name="T125" fmla="*/ 0 h 1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2"/>
              <a:gd name="T190" fmla="*/ 0 h 1001"/>
              <a:gd name="T191" fmla="*/ 812 w 812"/>
              <a:gd name="T192" fmla="*/ 1001 h 1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2" h="1001">
                <a:moveTo>
                  <a:pt x="811" y="0"/>
                </a:moveTo>
                <a:lnTo>
                  <a:pt x="764" y="13"/>
                </a:lnTo>
                <a:lnTo>
                  <a:pt x="728" y="25"/>
                </a:lnTo>
                <a:lnTo>
                  <a:pt x="697" y="36"/>
                </a:lnTo>
                <a:lnTo>
                  <a:pt x="662" y="53"/>
                </a:lnTo>
                <a:lnTo>
                  <a:pt x="613" y="76"/>
                </a:lnTo>
                <a:lnTo>
                  <a:pt x="569" y="101"/>
                </a:lnTo>
                <a:lnTo>
                  <a:pt x="524" y="131"/>
                </a:lnTo>
                <a:lnTo>
                  <a:pt x="481" y="161"/>
                </a:lnTo>
                <a:lnTo>
                  <a:pt x="442" y="193"/>
                </a:lnTo>
                <a:lnTo>
                  <a:pt x="395" y="235"/>
                </a:lnTo>
                <a:lnTo>
                  <a:pt x="363" y="266"/>
                </a:lnTo>
                <a:lnTo>
                  <a:pt x="325" y="311"/>
                </a:lnTo>
                <a:lnTo>
                  <a:pt x="281" y="359"/>
                </a:lnTo>
                <a:lnTo>
                  <a:pt x="242" y="408"/>
                </a:lnTo>
                <a:lnTo>
                  <a:pt x="214" y="446"/>
                </a:lnTo>
                <a:lnTo>
                  <a:pt x="187" y="499"/>
                </a:lnTo>
                <a:lnTo>
                  <a:pt x="168" y="545"/>
                </a:lnTo>
                <a:lnTo>
                  <a:pt x="152" y="590"/>
                </a:lnTo>
                <a:lnTo>
                  <a:pt x="140" y="641"/>
                </a:lnTo>
                <a:lnTo>
                  <a:pt x="137" y="670"/>
                </a:lnTo>
                <a:lnTo>
                  <a:pt x="140" y="706"/>
                </a:lnTo>
                <a:lnTo>
                  <a:pt x="143" y="732"/>
                </a:lnTo>
                <a:lnTo>
                  <a:pt x="147" y="759"/>
                </a:lnTo>
                <a:lnTo>
                  <a:pt x="156" y="780"/>
                </a:lnTo>
                <a:lnTo>
                  <a:pt x="0" y="780"/>
                </a:lnTo>
                <a:lnTo>
                  <a:pt x="48" y="808"/>
                </a:lnTo>
                <a:lnTo>
                  <a:pt x="93" y="837"/>
                </a:lnTo>
                <a:lnTo>
                  <a:pt x="152" y="873"/>
                </a:lnTo>
                <a:lnTo>
                  <a:pt x="200" y="915"/>
                </a:lnTo>
                <a:lnTo>
                  <a:pt x="237" y="951"/>
                </a:lnTo>
                <a:lnTo>
                  <a:pt x="273" y="1000"/>
                </a:lnTo>
                <a:lnTo>
                  <a:pt x="301" y="954"/>
                </a:lnTo>
                <a:lnTo>
                  <a:pt x="334" y="909"/>
                </a:lnTo>
                <a:lnTo>
                  <a:pt x="375" y="861"/>
                </a:lnTo>
                <a:lnTo>
                  <a:pt x="419" y="823"/>
                </a:lnTo>
                <a:lnTo>
                  <a:pt x="446" y="801"/>
                </a:lnTo>
                <a:lnTo>
                  <a:pt x="491" y="778"/>
                </a:lnTo>
                <a:lnTo>
                  <a:pt x="334" y="778"/>
                </a:lnTo>
                <a:lnTo>
                  <a:pt x="325" y="732"/>
                </a:lnTo>
                <a:lnTo>
                  <a:pt x="320" y="691"/>
                </a:lnTo>
                <a:lnTo>
                  <a:pt x="325" y="643"/>
                </a:lnTo>
                <a:lnTo>
                  <a:pt x="332" y="598"/>
                </a:lnTo>
                <a:lnTo>
                  <a:pt x="348" y="545"/>
                </a:lnTo>
                <a:lnTo>
                  <a:pt x="363" y="495"/>
                </a:lnTo>
                <a:lnTo>
                  <a:pt x="393" y="427"/>
                </a:lnTo>
                <a:lnTo>
                  <a:pt x="423" y="374"/>
                </a:lnTo>
                <a:lnTo>
                  <a:pt x="454" y="324"/>
                </a:lnTo>
                <a:lnTo>
                  <a:pt x="493" y="271"/>
                </a:lnTo>
                <a:lnTo>
                  <a:pt x="512" y="249"/>
                </a:lnTo>
                <a:lnTo>
                  <a:pt x="529" y="226"/>
                </a:lnTo>
                <a:lnTo>
                  <a:pt x="546" y="207"/>
                </a:lnTo>
                <a:lnTo>
                  <a:pt x="564" y="188"/>
                </a:lnTo>
                <a:lnTo>
                  <a:pt x="595" y="154"/>
                </a:lnTo>
                <a:lnTo>
                  <a:pt x="621" y="131"/>
                </a:lnTo>
                <a:lnTo>
                  <a:pt x="642" y="112"/>
                </a:lnTo>
                <a:lnTo>
                  <a:pt x="663" y="95"/>
                </a:lnTo>
                <a:lnTo>
                  <a:pt x="686" y="76"/>
                </a:lnTo>
                <a:lnTo>
                  <a:pt x="706" y="63"/>
                </a:lnTo>
                <a:lnTo>
                  <a:pt x="728" y="47"/>
                </a:lnTo>
                <a:lnTo>
                  <a:pt x="756" y="28"/>
                </a:lnTo>
                <a:lnTo>
                  <a:pt x="782" y="13"/>
                </a:lnTo>
                <a:lnTo>
                  <a:pt x="811" y="0"/>
                </a:lnTo>
              </a:path>
            </a:pathLst>
          </a:custGeom>
          <a:noFill/>
          <a:ln w="12700" cap="rnd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" name="Freeform 25"/>
          <p:cNvSpPr/>
          <p:nvPr/>
        </p:nvSpPr>
        <p:spPr bwMode="auto">
          <a:xfrm rot="4089745" flipH="1">
            <a:off x="9835675" y="5382738"/>
            <a:ext cx="390525" cy="706437"/>
          </a:xfrm>
          <a:custGeom>
            <a:avLst/>
            <a:gdLst>
              <a:gd name="T0" fmla="*/ 187588588 w 812"/>
              <a:gd name="T1" fmla="*/ 0 h 1001"/>
              <a:gd name="T2" fmla="*/ 176717372 w 812"/>
              <a:gd name="T3" fmla="*/ 6475084 h 1001"/>
              <a:gd name="T4" fmla="*/ 168390340 w 812"/>
              <a:gd name="T5" fmla="*/ 12451217 h 1001"/>
              <a:gd name="T6" fmla="*/ 161219974 w 812"/>
              <a:gd name="T7" fmla="*/ 17929809 h 1001"/>
              <a:gd name="T8" fmla="*/ 153124275 w 812"/>
              <a:gd name="T9" fmla="*/ 26397172 h 1001"/>
              <a:gd name="T10" fmla="*/ 141790393 w 812"/>
              <a:gd name="T11" fmla="*/ 37852602 h 1001"/>
              <a:gd name="T12" fmla="*/ 131612696 w 812"/>
              <a:gd name="T13" fmla="*/ 50303819 h 1001"/>
              <a:gd name="T14" fmla="*/ 121204147 w 812"/>
              <a:gd name="T15" fmla="*/ 65245562 h 1001"/>
              <a:gd name="T16" fmla="*/ 111257783 w 812"/>
              <a:gd name="T17" fmla="*/ 80187304 h 1001"/>
              <a:gd name="T18" fmla="*/ 102236752 w 812"/>
              <a:gd name="T19" fmla="*/ 96124833 h 1001"/>
              <a:gd name="T20" fmla="*/ 91365536 w 812"/>
              <a:gd name="T21" fmla="*/ 117043414 h 1001"/>
              <a:gd name="T22" fmla="*/ 83963837 w 812"/>
              <a:gd name="T23" fmla="*/ 132483402 h 1001"/>
              <a:gd name="T24" fmla="*/ 75174139 w 812"/>
              <a:gd name="T25" fmla="*/ 154896016 h 1001"/>
              <a:gd name="T26" fmla="*/ 64996923 w 812"/>
              <a:gd name="T27" fmla="*/ 178802663 h 1001"/>
              <a:gd name="T28" fmla="*/ 55975891 w 812"/>
              <a:gd name="T29" fmla="*/ 203207556 h 1001"/>
              <a:gd name="T30" fmla="*/ 49499525 w 812"/>
              <a:gd name="T31" fmla="*/ 222133857 h 1001"/>
              <a:gd name="T32" fmla="*/ 43254010 w 812"/>
              <a:gd name="T33" fmla="*/ 248530324 h 1001"/>
              <a:gd name="T34" fmla="*/ 38859161 w 812"/>
              <a:gd name="T35" fmla="*/ 271441184 h 1001"/>
              <a:gd name="T36" fmla="*/ 35158312 w 812"/>
              <a:gd name="T37" fmla="*/ 293853797 h 1001"/>
              <a:gd name="T38" fmla="*/ 32382795 w 812"/>
              <a:gd name="T39" fmla="*/ 319254477 h 1001"/>
              <a:gd name="T40" fmla="*/ 31688795 w 812"/>
              <a:gd name="T41" fmla="*/ 333698679 h 1001"/>
              <a:gd name="T42" fmla="*/ 32382795 w 812"/>
              <a:gd name="T43" fmla="*/ 351628487 h 1001"/>
              <a:gd name="T44" fmla="*/ 33076794 w 812"/>
              <a:gd name="T45" fmla="*/ 364577951 h 1001"/>
              <a:gd name="T46" fmla="*/ 34001646 w 812"/>
              <a:gd name="T47" fmla="*/ 378025660 h 1001"/>
              <a:gd name="T48" fmla="*/ 36083644 w 812"/>
              <a:gd name="T49" fmla="*/ 388484597 h 1001"/>
              <a:gd name="T50" fmla="*/ 0 w 812"/>
              <a:gd name="T51" fmla="*/ 388484597 h 1001"/>
              <a:gd name="T52" fmla="*/ 11102549 w 812"/>
              <a:gd name="T53" fmla="*/ 402430553 h 1001"/>
              <a:gd name="T54" fmla="*/ 21511579 w 812"/>
              <a:gd name="T55" fmla="*/ 416874049 h 1001"/>
              <a:gd name="T56" fmla="*/ 35158312 w 812"/>
              <a:gd name="T57" fmla="*/ 434803858 h 1001"/>
              <a:gd name="T58" fmla="*/ 46260860 w 812"/>
              <a:gd name="T59" fmla="*/ 455722438 h 1001"/>
              <a:gd name="T60" fmla="*/ 54819225 w 812"/>
              <a:gd name="T61" fmla="*/ 473652247 h 1001"/>
              <a:gd name="T62" fmla="*/ 63146257 w 812"/>
              <a:gd name="T63" fmla="*/ 498057140 h 1001"/>
              <a:gd name="T64" fmla="*/ 69623105 w 812"/>
              <a:gd name="T65" fmla="*/ 475146986 h 1001"/>
              <a:gd name="T66" fmla="*/ 77256137 w 812"/>
              <a:gd name="T67" fmla="*/ 452734372 h 1001"/>
              <a:gd name="T68" fmla="*/ 86739354 w 812"/>
              <a:gd name="T69" fmla="*/ 428827019 h 1001"/>
              <a:gd name="T70" fmla="*/ 96917051 w 812"/>
              <a:gd name="T71" fmla="*/ 409901424 h 1001"/>
              <a:gd name="T72" fmla="*/ 103162084 w 812"/>
              <a:gd name="T73" fmla="*/ 398944240 h 1001"/>
              <a:gd name="T74" fmla="*/ 113571115 w 812"/>
              <a:gd name="T75" fmla="*/ 387488810 h 1001"/>
              <a:gd name="T76" fmla="*/ 77256137 w 812"/>
              <a:gd name="T77" fmla="*/ 387488810 h 1001"/>
              <a:gd name="T78" fmla="*/ 75174139 w 812"/>
              <a:gd name="T79" fmla="*/ 364577951 h 1001"/>
              <a:gd name="T80" fmla="*/ 74017473 w 812"/>
              <a:gd name="T81" fmla="*/ 344157616 h 1001"/>
              <a:gd name="T82" fmla="*/ 75174139 w 812"/>
              <a:gd name="T83" fmla="*/ 320250970 h 1001"/>
              <a:gd name="T84" fmla="*/ 76793471 w 812"/>
              <a:gd name="T85" fmla="*/ 297838356 h 1001"/>
              <a:gd name="T86" fmla="*/ 80494320 w 812"/>
              <a:gd name="T87" fmla="*/ 271441184 h 1001"/>
              <a:gd name="T88" fmla="*/ 83963837 w 812"/>
              <a:gd name="T89" fmla="*/ 246538044 h 1001"/>
              <a:gd name="T90" fmla="*/ 90902870 w 812"/>
              <a:gd name="T91" fmla="*/ 212670706 h 1001"/>
              <a:gd name="T92" fmla="*/ 97842384 w 812"/>
              <a:gd name="T93" fmla="*/ 186273534 h 1001"/>
              <a:gd name="T94" fmla="*/ 105012750 w 812"/>
              <a:gd name="T95" fmla="*/ 161370395 h 1001"/>
              <a:gd name="T96" fmla="*/ 114033300 w 812"/>
              <a:gd name="T97" fmla="*/ 134973222 h 1001"/>
              <a:gd name="T98" fmla="*/ 118428149 w 812"/>
              <a:gd name="T99" fmla="*/ 124016039 h 1001"/>
              <a:gd name="T100" fmla="*/ 122360332 w 812"/>
              <a:gd name="T101" fmla="*/ 112560609 h 1001"/>
              <a:gd name="T102" fmla="*/ 126292515 w 812"/>
              <a:gd name="T103" fmla="*/ 103098164 h 1001"/>
              <a:gd name="T104" fmla="*/ 130456031 w 812"/>
              <a:gd name="T105" fmla="*/ 93635013 h 1001"/>
              <a:gd name="T106" fmla="*/ 137626877 w 812"/>
              <a:gd name="T107" fmla="*/ 76700991 h 1001"/>
              <a:gd name="T108" fmla="*/ 143640578 w 812"/>
              <a:gd name="T109" fmla="*/ 65245562 h 1001"/>
              <a:gd name="T110" fmla="*/ 148498093 w 812"/>
              <a:gd name="T111" fmla="*/ 55782411 h 1001"/>
              <a:gd name="T112" fmla="*/ 153355609 w 812"/>
              <a:gd name="T113" fmla="*/ 47315753 h 1001"/>
              <a:gd name="T114" fmla="*/ 158675309 w 812"/>
              <a:gd name="T115" fmla="*/ 37852602 h 1001"/>
              <a:gd name="T116" fmla="*/ 163301492 w 812"/>
              <a:gd name="T117" fmla="*/ 31377518 h 1001"/>
              <a:gd name="T118" fmla="*/ 168390340 w 812"/>
              <a:gd name="T119" fmla="*/ 23408400 h 1001"/>
              <a:gd name="T120" fmla="*/ 174866707 w 812"/>
              <a:gd name="T121" fmla="*/ 13945956 h 1001"/>
              <a:gd name="T122" fmla="*/ 180880888 w 812"/>
              <a:gd name="T123" fmla="*/ 6475084 h 1001"/>
              <a:gd name="T124" fmla="*/ 187588588 w 812"/>
              <a:gd name="T125" fmla="*/ 0 h 1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2"/>
              <a:gd name="T190" fmla="*/ 0 h 1001"/>
              <a:gd name="T191" fmla="*/ 812 w 812"/>
              <a:gd name="T192" fmla="*/ 1001 h 1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2" h="1001">
                <a:moveTo>
                  <a:pt x="811" y="0"/>
                </a:moveTo>
                <a:lnTo>
                  <a:pt x="764" y="13"/>
                </a:lnTo>
                <a:lnTo>
                  <a:pt x="728" y="25"/>
                </a:lnTo>
                <a:lnTo>
                  <a:pt x="697" y="36"/>
                </a:lnTo>
                <a:lnTo>
                  <a:pt x="662" y="53"/>
                </a:lnTo>
                <a:lnTo>
                  <a:pt x="613" y="76"/>
                </a:lnTo>
                <a:lnTo>
                  <a:pt x="569" y="101"/>
                </a:lnTo>
                <a:lnTo>
                  <a:pt x="524" y="131"/>
                </a:lnTo>
                <a:lnTo>
                  <a:pt x="481" y="161"/>
                </a:lnTo>
                <a:lnTo>
                  <a:pt x="442" y="193"/>
                </a:lnTo>
                <a:lnTo>
                  <a:pt x="395" y="235"/>
                </a:lnTo>
                <a:lnTo>
                  <a:pt x="363" y="266"/>
                </a:lnTo>
                <a:lnTo>
                  <a:pt x="325" y="311"/>
                </a:lnTo>
                <a:lnTo>
                  <a:pt x="281" y="359"/>
                </a:lnTo>
                <a:lnTo>
                  <a:pt x="242" y="408"/>
                </a:lnTo>
                <a:lnTo>
                  <a:pt x="214" y="446"/>
                </a:lnTo>
                <a:lnTo>
                  <a:pt x="187" y="499"/>
                </a:lnTo>
                <a:lnTo>
                  <a:pt x="168" y="545"/>
                </a:lnTo>
                <a:lnTo>
                  <a:pt x="152" y="590"/>
                </a:lnTo>
                <a:lnTo>
                  <a:pt x="140" y="641"/>
                </a:lnTo>
                <a:lnTo>
                  <a:pt x="137" y="670"/>
                </a:lnTo>
                <a:lnTo>
                  <a:pt x="140" y="706"/>
                </a:lnTo>
                <a:lnTo>
                  <a:pt x="143" y="732"/>
                </a:lnTo>
                <a:lnTo>
                  <a:pt x="147" y="759"/>
                </a:lnTo>
                <a:lnTo>
                  <a:pt x="156" y="780"/>
                </a:lnTo>
                <a:lnTo>
                  <a:pt x="0" y="780"/>
                </a:lnTo>
                <a:lnTo>
                  <a:pt x="48" y="808"/>
                </a:lnTo>
                <a:lnTo>
                  <a:pt x="93" y="837"/>
                </a:lnTo>
                <a:lnTo>
                  <a:pt x="152" y="873"/>
                </a:lnTo>
                <a:lnTo>
                  <a:pt x="200" y="915"/>
                </a:lnTo>
                <a:lnTo>
                  <a:pt x="237" y="951"/>
                </a:lnTo>
                <a:lnTo>
                  <a:pt x="273" y="1000"/>
                </a:lnTo>
                <a:lnTo>
                  <a:pt x="301" y="954"/>
                </a:lnTo>
                <a:lnTo>
                  <a:pt x="334" y="909"/>
                </a:lnTo>
                <a:lnTo>
                  <a:pt x="375" y="861"/>
                </a:lnTo>
                <a:lnTo>
                  <a:pt x="419" y="823"/>
                </a:lnTo>
                <a:lnTo>
                  <a:pt x="446" y="801"/>
                </a:lnTo>
                <a:lnTo>
                  <a:pt x="491" y="778"/>
                </a:lnTo>
                <a:lnTo>
                  <a:pt x="334" y="778"/>
                </a:lnTo>
                <a:lnTo>
                  <a:pt x="325" y="732"/>
                </a:lnTo>
                <a:lnTo>
                  <a:pt x="320" y="691"/>
                </a:lnTo>
                <a:lnTo>
                  <a:pt x="325" y="643"/>
                </a:lnTo>
                <a:lnTo>
                  <a:pt x="332" y="598"/>
                </a:lnTo>
                <a:lnTo>
                  <a:pt x="348" y="545"/>
                </a:lnTo>
                <a:lnTo>
                  <a:pt x="363" y="495"/>
                </a:lnTo>
                <a:lnTo>
                  <a:pt x="393" y="427"/>
                </a:lnTo>
                <a:lnTo>
                  <a:pt x="423" y="374"/>
                </a:lnTo>
                <a:lnTo>
                  <a:pt x="454" y="324"/>
                </a:lnTo>
                <a:lnTo>
                  <a:pt x="493" y="271"/>
                </a:lnTo>
                <a:lnTo>
                  <a:pt x="512" y="249"/>
                </a:lnTo>
                <a:lnTo>
                  <a:pt x="529" y="226"/>
                </a:lnTo>
                <a:lnTo>
                  <a:pt x="546" y="207"/>
                </a:lnTo>
                <a:lnTo>
                  <a:pt x="564" y="188"/>
                </a:lnTo>
                <a:lnTo>
                  <a:pt x="595" y="154"/>
                </a:lnTo>
                <a:lnTo>
                  <a:pt x="621" y="131"/>
                </a:lnTo>
                <a:lnTo>
                  <a:pt x="642" y="112"/>
                </a:lnTo>
                <a:lnTo>
                  <a:pt x="663" y="95"/>
                </a:lnTo>
                <a:lnTo>
                  <a:pt x="686" y="76"/>
                </a:lnTo>
                <a:lnTo>
                  <a:pt x="706" y="63"/>
                </a:lnTo>
                <a:lnTo>
                  <a:pt x="728" y="47"/>
                </a:lnTo>
                <a:lnTo>
                  <a:pt x="756" y="28"/>
                </a:lnTo>
                <a:lnTo>
                  <a:pt x="782" y="13"/>
                </a:lnTo>
                <a:lnTo>
                  <a:pt x="811" y="0"/>
                </a:lnTo>
              </a:path>
            </a:pathLst>
          </a:custGeom>
          <a:noFill/>
          <a:ln w="12700" cap="rnd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" name="Seta: para a Direita 6"/>
          <p:cNvSpPr/>
          <p:nvPr/>
        </p:nvSpPr>
        <p:spPr>
          <a:xfrm>
            <a:off x="2445924" y="1175046"/>
            <a:ext cx="1633359" cy="911492"/>
          </a:xfrm>
          <a:prstGeom prst="rightArrow">
            <a:avLst/>
          </a:prstGeom>
          <a:solidFill>
            <a:srgbClr val="C00000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E085C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1FE6B219-9A45-47A5-A1EF-B14B2E6950F3}"/>
              </a:ext>
            </a:extLst>
          </p:cNvPr>
          <p:cNvSpPr>
            <a:spLocks/>
          </p:cNvSpPr>
          <p:nvPr/>
        </p:nvSpPr>
        <p:spPr bwMode="auto">
          <a:xfrm rot="1982684" flipH="1">
            <a:off x="5971396" y="4697572"/>
            <a:ext cx="360363" cy="755650"/>
          </a:xfrm>
          <a:custGeom>
            <a:avLst/>
            <a:gdLst>
              <a:gd name="T0" fmla="*/ 159730456 w 812"/>
              <a:gd name="T1" fmla="*/ 0 h 1001"/>
              <a:gd name="T2" fmla="*/ 150473742 w 812"/>
              <a:gd name="T3" fmla="*/ 7408541 h 1001"/>
              <a:gd name="T4" fmla="*/ 143383201 w 812"/>
              <a:gd name="T5" fmla="*/ 14246380 h 1001"/>
              <a:gd name="T6" fmla="*/ 137277888 w 812"/>
              <a:gd name="T7" fmla="*/ 20515029 h 1001"/>
              <a:gd name="T8" fmla="*/ 130384393 w 812"/>
              <a:gd name="T9" fmla="*/ 30202598 h 1001"/>
              <a:gd name="T10" fmla="*/ 120733588 w 812"/>
              <a:gd name="T11" fmla="*/ 43309842 h 1001"/>
              <a:gd name="T12" fmla="*/ 112067567 w 812"/>
              <a:gd name="T13" fmla="*/ 57556222 h 1001"/>
              <a:gd name="T14" fmla="*/ 103204502 w 812"/>
              <a:gd name="T15" fmla="*/ 74652332 h 1001"/>
              <a:gd name="T16" fmla="*/ 94735527 w 812"/>
              <a:gd name="T17" fmla="*/ 91748441 h 1001"/>
              <a:gd name="T18" fmla="*/ 87054292 w 812"/>
              <a:gd name="T19" fmla="*/ 109984442 h 1001"/>
              <a:gd name="T20" fmla="*/ 77797135 w 812"/>
              <a:gd name="T21" fmla="*/ 133918392 h 1001"/>
              <a:gd name="T22" fmla="*/ 71494777 w 812"/>
              <a:gd name="T23" fmla="*/ 151584447 h 1001"/>
              <a:gd name="T24" fmla="*/ 64010587 w 812"/>
              <a:gd name="T25" fmla="*/ 177228234 h 1001"/>
              <a:gd name="T26" fmla="*/ 55344567 w 812"/>
              <a:gd name="T27" fmla="*/ 204581858 h 1001"/>
              <a:gd name="T28" fmla="*/ 47663332 w 812"/>
              <a:gd name="T29" fmla="*/ 232505428 h 1001"/>
              <a:gd name="T30" fmla="*/ 42148270 w 812"/>
              <a:gd name="T31" fmla="*/ 254160349 h 1001"/>
              <a:gd name="T32" fmla="*/ 36830696 w 812"/>
              <a:gd name="T33" fmla="*/ 284363702 h 1001"/>
              <a:gd name="T34" fmla="*/ 33088602 w 812"/>
              <a:gd name="T35" fmla="*/ 310577434 h 1001"/>
              <a:gd name="T36" fmla="*/ 29937201 w 812"/>
              <a:gd name="T37" fmla="*/ 336221221 h 1001"/>
              <a:gd name="T38" fmla="*/ 27573539 w 812"/>
              <a:gd name="T39" fmla="*/ 365284683 h 1001"/>
              <a:gd name="T40" fmla="*/ 26982845 w 812"/>
              <a:gd name="T41" fmla="*/ 381810846 h 1001"/>
              <a:gd name="T42" fmla="*/ 27573539 w 812"/>
              <a:gd name="T43" fmla="*/ 402325876 h 1001"/>
              <a:gd name="T44" fmla="*/ 28164676 w 812"/>
              <a:gd name="T45" fmla="*/ 417142202 h 1001"/>
              <a:gd name="T46" fmla="*/ 28952416 w 812"/>
              <a:gd name="T47" fmla="*/ 432528474 h 1001"/>
              <a:gd name="T48" fmla="*/ 30724940 w 812"/>
              <a:gd name="T49" fmla="*/ 444495826 h 1001"/>
              <a:gd name="T50" fmla="*/ 0 w 812"/>
              <a:gd name="T51" fmla="*/ 444495826 h 1001"/>
              <a:gd name="T52" fmla="*/ 9453759 w 812"/>
              <a:gd name="T53" fmla="*/ 460452044 h 1001"/>
              <a:gd name="T54" fmla="*/ 18316825 w 812"/>
              <a:gd name="T55" fmla="*/ 476978207 h 1001"/>
              <a:gd name="T56" fmla="*/ 29937201 w 812"/>
              <a:gd name="T57" fmla="*/ 497493237 h 1001"/>
              <a:gd name="T58" fmla="*/ 39390960 w 812"/>
              <a:gd name="T59" fmla="*/ 521427941 h 1001"/>
              <a:gd name="T60" fmla="*/ 46678547 w 812"/>
              <a:gd name="T61" fmla="*/ 541942970 h 1001"/>
              <a:gd name="T62" fmla="*/ 53768645 w 812"/>
              <a:gd name="T63" fmla="*/ 569866540 h 1001"/>
              <a:gd name="T64" fmla="*/ 59283264 w 812"/>
              <a:gd name="T65" fmla="*/ 543652808 h 1001"/>
              <a:gd name="T66" fmla="*/ 65783112 w 812"/>
              <a:gd name="T67" fmla="*/ 518009021 h 1001"/>
              <a:gd name="T68" fmla="*/ 73857995 w 812"/>
              <a:gd name="T69" fmla="*/ 490655397 h 1001"/>
              <a:gd name="T70" fmla="*/ 82524015 w 812"/>
              <a:gd name="T71" fmla="*/ 469000476 h 1001"/>
              <a:gd name="T72" fmla="*/ 87842032 w 812"/>
              <a:gd name="T73" fmla="*/ 456463178 h 1001"/>
              <a:gd name="T74" fmla="*/ 96705097 w 812"/>
              <a:gd name="T75" fmla="*/ 443355934 h 1001"/>
              <a:gd name="T76" fmla="*/ 65783112 w 812"/>
              <a:gd name="T77" fmla="*/ 443355934 h 1001"/>
              <a:gd name="T78" fmla="*/ 64010587 w 812"/>
              <a:gd name="T79" fmla="*/ 417142202 h 1001"/>
              <a:gd name="T80" fmla="*/ 63025802 w 812"/>
              <a:gd name="T81" fmla="*/ 393778198 h 1001"/>
              <a:gd name="T82" fmla="*/ 64010587 w 812"/>
              <a:gd name="T83" fmla="*/ 366424574 h 1001"/>
              <a:gd name="T84" fmla="*/ 65389020 w 812"/>
              <a:gd name="T85" fmla="*/ 340780033 h 1001"/>
              <a:gd name="T86" fmla="*/ 68540421 w 812"/>
              <a:gd name="T87" fmla="*/ 310577434 h 1001"/>
              <a:gd name="T88" fmla="*/ 71494777 w 812"/>
              <a:gd name="T89" fmla="*/ 282083919 h 1001"/>
              <a:gd name="T90" fmla="*/ 77403487 w 812"/>
              <a:gd name="T91" fmla="*/ 243332888 h 1001"/>
              <a:gd name="T92" fmla="*/ 83312198 w 812"/>
              <a:gd name="T93" fmla="*/ 213130290 h 1001"/>
              <a:gd name="T94" fmla="*/ 89417510 w 812"/>
              <a:gd name="T95" fmla="*/ 184636774 h 1001"/>
              <a:gd name="T96" fmla="*/ 97098745 w 812"/>
              <a:gd name="T97" fmla="*/ 154434176 h 1001"/>
              <a:gd name="T98" fmla="*/ 100840840 w 812"/>
              <a:gd name="T99" fmla="*/ 141896878 h 1001"/>
              <a:gd name="T100" fmla="*/ 104189287 w 812"/>
              <a:gd name="T101" fmla="*/ 128789634 h 1001"/>
              <a:gd name="T102" fmla="*/ 107537290 w 812"/>
              <a:gd name="T103" fmla="*/ 117962174 h 1001"/>
              <a:gd name="T104" fmla="*/ 111082782 w 812"/>
              <a:gd name="T105" fmla="*/ 107134713 h 1001"/>
              <a:gd name="T106" fmla="*/ 117188095 w 812"/>
              <a:gd name="T107" fmla="*/ 87759576 h 1001"/>
              <a:gd name="T108" fmla="*/ 122309066 w 812"/>
              <a:gd name="T109" fmla="*/ 74652332 h 1001"/>
              <a:gd name="T110" fmla="*/ 126445252 w 812"/>
              <a:gd name="T111" fmla="*/ 63824871 h 1001"/>
              <a:gd name="T112" fmla="*/ 130580995 w 812"/>
              <a:gd name="T113" fmla="*/ 54137302 h 1001"/>
              <a:gd name="T114" fmla="*/ 135111272 w 812"/>
              <a:gd name="T115" fmla="*/ 43309842 h 1001"/>
              <a:gd name="T116" fmla="*/ 139050413 w 812"/>
              <a:gd name="T117" fmla="*/ 35901301 h 1001"/>
              <a:gd name="T118" fmla="*/ 143383201 w 812"/>
              <a:gd name="T119" fmla="*/ 26783678 h 1001"/>
              <a:gd name="T120" fmla="*/ 148897820 w 812"/>
              <a:gd name="T121" fmla="*/ 15956218 h 1001"/>
              <a:gd name="T122" fmla="*/ 154018791 w 812"/>
              <a:gd name="T123" fmla="*/ 7408541 h 1001"/>
              <a:gd name="T124" fmla="*/ 159730456 w 812"/>
              <a:gd name="T125" fmla="*/ 0 h 1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2"/>
              <a:gd name="T190" fmla="*/ 0 h 1001"/>
              <a:gd name="T191" fmla="*/ 812 w 812"/>
              <a:gd name="T192" fmla="*/ 1001 h 1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2" h="1001">
                <a:moveTo>
                  <a:pt x="811" y="0"/>
                </a:moveTo>
                <a:lnTo>
                  <a:pt x="764" y="13"/>
                </a:lnTo>
                <a:lnTo>
                  <a:pt x="728" y="25"/>
                </a:lnTo>
                <a:lnTo>
                  <a:pt x="697" y="36"/>
                </a:lnTo>
                <a:lnTo>
                  <a:pt x="662" y="53"/>
                </a:lnTo>
                <a:lnTo>
                  <a:pt x="613" y="76"/>
                </a:lnTo>
                <a:lnTo>
                  <a:pt x="569" y="101"/>
                </a:lnTo>
                <a:lnTo>
                  <a:pt x="524" y="131"/>
                </a:lnTo>
                <a:lnTo>
                  <a:pt x="481" y="161"/>
                </a:lnTo>
                <a:lnTo>
                  <a:pt x="442" y="193"/>
                </a:lnTo>
                <a:lnTo>
                  <a:pt x="395" y="235"/>
                </a:lnTo>
                <a:lnTo>
                  <a:pt x="363" y="266"/>
                </a:lnTo>
                <a:lnTo>
                  <a:pt x="325" y="311"/>
                </a:lnTo>
                <a:lnTo>
                  <a:pt x="281" y="359"/>
                </a:lnTo>
                <a:lnTo>
                  <a:pt x="242" y="408"/>
                </a:lnTo>
                <a:lnTo>
                  <a:pt x="214" y="446"/>
                </a:lnTo>
                <a:lnTo>
                  <a:pt x="187" y="499"/>
                </a:lnTo>
                <a:lnTo>
                  <a:pt x="168" y="545"/>
                </a:lnTo>
                <a:lnTo>
                  <a:pt x="152" y="590"/>
                </a:lnTo>
                <a:lnTo>
                  <a:pt x="140" y="641"/>
                </a:lnTo>
                <a:lnTo>
                  <a:pt x="137" y="670"/>
                </a:lnTo>
                <a:lnTo>
                  <a:pt x="140" y="706"/>
                </a:lnTo>
                <a:lnTo>
                  <a:pt x="143" y="732"/>
                </a:lnTo>
                <a:lnTo>
                  <a:pt x="147" y="759"/>
                </a:lnTo>
                <a:lnTo>
                  <a:pt x="156" y="780"/>
                </a:lnTo>
                <a:lnTo>
                  <a:pt x="0" y="780"/>
                </a:lnTo>
                <a:lnTo>
                  <a:pt x="48" y="808"/>
                </a:lnTo>
                <a:lnTo>
                  <a:pt x="93" y="837"/>
                </a:lnTo>
                <a:lnTo>
                  <a:pt x="152" y="873"/>
                </a:lnTo>
                <a:lnTo>
                  <a:pt x="200" y="915"/>
                </a:lnTo>
                <a:lnTo>
                  <a:pt x="237" y="951"/>
                </a:lnTo>
                <a:lnTo>
                  <a:pt x="273" y="1000"/>
                </a:lnTo>
                <a:lnTo>
                  <a:pt x="301" y="954"/>
                </a:lnTo>
                <a:lnTo>
                  <a:pt x="334" y="909"/>
                </a:lnTo>
                <a:lnTo>
                  <a:pt x="375" y="861"/>
                </a:lnTo>
                <a:lnTo>
                  <a:pt x="419" y="823"/>
                </a:lnTo>
                <a:lnTo>
                  <a:pt x="446" y="801"/>
                </a:lnTo>
                <a:lnTo>
                  <a:pt x="491" y="778"/>
                </a:lnTo>
                <a:lnTo>
                  <a:pt x="334" y="778"/>
                </a:lnTo>
                <a:lnTo>
                  <a:pt x="325" y="732"/>
                </a:lnTo>
                <a:lnTo>
                  <a:pt x="320" y="691"/>
                </a:lnTo>
                <a:lnTo>
                  <a:pt x="325" y="643"/>
                </a:lnTo>
                <a:lnTo>
                  <a:pt x="332" y="598"/>
                </a:lnTo>
                <a:lnTo>
                  <a:pt x="348" y="545"/>
                </a:lnTo>
                <a:lnTo>
                  <a:pt x="363" y="495"/>
                </a:lnTo>
                <a:lnTo>
                  <a:pt x="393" y="427"/>
                </a:lnTo>
                <a:lnTo>
                  <a:pt x="423" y="374"/>
                </a:lnTo>
                <a:lnTo>
                  <a:pt x="454" y="324"/>
                </a:lnTo>
                <a:lnTo>
                  <a:pt x="493" y="271"/>
                </a:lnTo>
                <a:lnTo>
                  <a:pt x="512" y="249"/>
                </a:lnTo>
                <a:lnTo>
                  <a:pt x="529" y="226"/>
                </a:lnTo>
                <a:lnTo>
                  <a:pt x="546" y="207"/>
                </a:lnTo>
                <a:lnTo>
                  <a:pt x="564" y="188"/>
                </a:lnTo>
                <a:lnTo>
                  <a:pt x="595" y="154"/>
                </a:lnTo>
                <a:lnTo>
                  <a:pt x="621" y="131"/>
                </a:lnTo>
                <a:lnTo>
                  <a:pt x="642" y="112"/>
                </a:lnTo>
                <a:lnTo>
                  <a:pt x="663" y="95"/>
                </a:lnTo>
                <a:lnTo>
                  <a:pt x="686" y="76"/>
                </a:lnTo>
                <a:lnTo>
                  <a:pt x="706" y="63"/>
                </a:lnTo>
                <a:lnTo>
                  <a:pt x="728" y="47"/>
                </a:lnTo>
                <a:lnTo>
                  <a:pt x="756" y="28"/>
                </a:lnTo>
                <a:lnTo>
                  <a:pt x="782" y="13"/>
                </a:lnTo>
                <a:lnTo>
                  <a:pt x="811" y="0"/>
                </a:lnTo>
              </a:path>
            </a:pathLst>
          </a:custGeom>
          <a:noFill/>
          <a:ln w="12700" cap="rnd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AVALIAÇÃO CLÍNICA</a:t>
            </a:r>
          </a:p>
        </p:txBody>
      </p:sp>
      <p:sp>
        <p:nvSpPr>
          <p:cNvPr id="32784" name="Rectangle 10"/>
          <p:cNvSpPr>
            <a:spLocks noChangeArrowheads="1"/>
          </p:cNvSpPr>
          <p:nvPr/>
        </p:nvSpPr>
        <p:spPr bwMode="ltGray">
          <a:xfrm>
            <a:off x="1004349" y="2222970"/>
            <a:ext cx="2768600" cy="369332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HISTÓRIA CLÍNICA</a:t>
            </a:r>
          </a:p>
        </p:txBody>
      </p:sp>
      <p:sp>
        <p:nvSpPr>
          <p:cNvPr id="32785" name="Rectangle 11"/>
          <p:cNvSpPr>
            <a:spLocks noChangeArrowheads="1"/>
          </p:cNvSpPr>
          <p:nvPr/>
        </p:nvSpPr>
        <p:spPr bwMode="ltGray">
          <a:xfrm>
            <a:off x="4711700" y="2222970"/>
            <a:ext cx="2768600" cy="369332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EXAME FÍSICO</a:t>
            </a:r>
          </a:p>
        </p:txBody>
      </p:sp>
      <p:sp>
        <p:nvSpPr>
          <p:cNvPr id="32786" name="Rectangle 12"/>
          <p:cNvSpPr>
            <a:spLocks noChangeArrowheads="1"/>
          </p:cNvSpPr>
          <p:nvPr/>
        </p:nvSpPr>
        <p:spPr bwMode="ltGray">
          <a:xfrm>
            <a:off x="8419051" y="2222970"/>
            <a:ext cx="2768600" cy="646331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AVALIAÇÃO COMPLEMENTAR</a:t>
            </a:r>
          </a:p>
        </p:txBody>
      </p:sp>
      <p:sp>
        <p:nvSpPr>
          <p:cNvPr id="32787" name="Rectangle 13"/>
          <p:cNvSpPr>
            <a:spLocks noChangeArrowheads="1"/>
          </p:cNvSpPr>
          <p:nvPr/>
        </p:nvSpPr>
        <p:spPr bwMode="ltGray">
          <a:xfrm>
            <a:off x="1004349" y="4423135"/>
            <a:ext cx="2768600" cy="369332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URGÊNCIA</a:t>
            </a:r>
          </a:p>
        </p:txBody>
      </p:sp>
      <p:sp>
        <p:nvSpPr>
          <p:cNvPr id="32788" name="Rectangle 14"/>
          <p:cNvSpPr>
            <a:spLocks noChangeArrowheads="1"/>
          </p:cNvSpPr>
          <p:nvPr/>
        </p:nvSpPr>
        <p:spPr bwMode="ltGray">
          <a:xfrm>
            <a:off x="4720936" y="4423135"/>
            <a:ext cx="2768600" cy="369332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EMERGÊNCIA</a:t>
            </a:r>
          </a:p>
        </p:txBody>
      </p:sp>
      <p:sp>
        <p:nvSpPr>
          <p:cNvPr id="32789" name="Rectangle 15"/>
          <p:cNvSpPr>
            <a:spLocks noChangeArrowheads="1"/>
          </p:cNvSpPr>
          <p:nvPr/>
        </p:nvSpPr>
        <p:spPr bwMode="ltGray">
          <a:xfrm>
            <a:off x="8419051" y="4423135"/>
            <a:ext cx="2768600" cy="369332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PSEUDOCRISE</a:t>
            </a:r>
          </a:p>
        </p:txBody>
      </p: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DEA890B1-F7C5-4371-9A73-B70B806FA0ED}"/>
              </a:ext>
            </a:extLst>
          </p:cNvPr>
          <p:cNvCxnSpPr>
            <a:stCxn id="32784" idx="0"/>
            <a:endCxn id="32786" idx="0"/>
          </p:cNvCxnSpPr>
          <p:nvPr/>
        </p:nvCxnSpPr>
        <p:spPr>
          <a:xfrm rot="5400000" flipH="1" flipV="1">
            <a:off x="6096000" y="-1484381"/>
            <a:ext cx="12700" cy="7414702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Conector: Angulado 6">
            <a:extLst>
              <a:ext uri="{FF2B5EF4-FFF2-40B4-BE49-F238E27FC236}">
                <a16:creationId xmlns:a16="http://schemas.microsoft.com/office/drawing/2014/main" id="{991020BF-194A-494F-8288-A553F341A2A9}"/>
              </a:ext>
            </a:extLst>
          </p:cNvPr>
          <p:cNvCxnSpPr>
            <a:stCxn id="32784" idx="0"/>
            <a:endCxn id="32785" idx="0"/>
          </p:cNvCxnSpPr>
          <p:nvPr/>
        </p:nvCxnSpPr>
        <p:spPr>
          <a:xfrm rot="5400000" flipH="1" flipV="1">
            <a:off x="4242324" y="369295"/>
            <a:ext cx="12700" cy="3707351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919970AC-203D-4167-B1A0-EBB9D002EA2B}"/>
              </a:ext>
            </a:extLst>
          </p:cNvPr>
          <p:cNvCxnSpPr>
            <a:stCxn id="32784" idx="2"/>
            <a:endCxn id="32785" idx="2"/>
          </p:cNvCxnSpPr>
          <p:nvPr/>
        </p:nvCxnSpPr>
        <p:spPr>
          <a:xfrm rot="16200000" flipH="1">
            <a:off x="4242324" y="738626"/>
            <a:ext cx="12700" cy="3707351"/>
          </a:xfrm>
          <a:prstGeom prst="bentConnector3">
            <a:avLst>
              <a:gd name="adj1" fmla="val 4054551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E099FAC1-9238-41FC-999E-19FB6FE10CB0}"/>
              </a:ext>
            </a:extLst>
          </p:cNvPr>
          <p:cNvCxnSpPr>
            <a:stCxn id="32785" idx="2"/>
            <a:endCxn id="32786" idx="2"/>
          </p:cNvCxnSpPr>
          <p:nvPr/>
        </p:nvCxnSpPr>
        <p:spPr>
          <a:xfrm rot="16200000" flipH="1">
            <a:off x="7811176" y="877125"/>
            <a:ext cx="276999" cy="3707351"/>
          </a:xfrm>
          <a:prstGeom prst="bentConnector3">
            <a:avLst>
              <a:gd name="adj1" fmla="val 182527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id="{D367A289-EE69-4CA6-8B13-90DD44BAD2CB}"/>
              </a:ext>
            </a:extLst>
          </p:cNvPr>
          <p:cNvCxnSpPr>
            <a:stCxn id="32785" idx="2"/>
            <a:endCxn id="32787" idx="0"/>
          </p:cNvCxnSpPr>
          <p:nvPr/>
        </p:nvCxnSpPr>
        <p:spPr>
          <a:xfrm rot="5400000">
            <a:off x="3326909" y="1654043"/>
            <a:ext cx="1830833" cy="3707351"/>
          </a:xfrm>
          <a:prstGeom prst="bentConnector3">
            <a:avLst>
              <a:gd name="adj1" fmla="val 85314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BCE87270-F483-4272-B16C-4B2F7890781C}"/>
              </a:ext>
            </a:extLst>
          </p:cNvPr>
          <p:cNvCxnSpPr>
            <a:stCxn id="32785" idx="2"/>
            <a:endCxn id="32788" idx="0"/>
          </p:cNvCxnSpPr>
          <p:nvPr/>
        </p:nvCxnSpPr>
        <p:spPr>
          <a:xfrm rot="16200000" flipH="1">
            <a:off x="5185202" y="3503100"/>
            <a:ext cx="1830833" cy="9236"/>
          </a:xfrm>
          <a:prstGeom prst="bentConnector3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83F0EC71-CB15-4A18-B591-17787C69ED4A}"/>
              </a:ext>
            </a:extLst>
          </p:cNvPr>
          <p:cNvCxnSpPr>
            <a:stCxn id="32785" idx="2"/>
            <a:endCxn id="32789" idx="0"/>
          </p:cNvCxnSpPr>
          <p:nvPr/>
        </p:nvCxnSpPr>
        <p:spPr>
          <a:xfrm rot="16200000" flipH="1">
            <a:off x="7034259" y="1654042"/>
            <a:ext cx="1830833" cy="3707351"/>
          </a:xfrm>
          <a:prstGeom prst="bentConnector3">
            <a:avLst>
              <a:gd name="adj1" fmla="val 85314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530FBDC-1125-4589-94D9-8B71EAC07BD0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307340" y="228600"/>
            <a:ext cx="9495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ABORDAGEM HIPERTENSIVA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1398905" y="1803010"/>
            <a:ext cx="9394190" cy="3618735"/>
          </a:xfrm>
        </p:spPr>
        <p:txBody>
          <a:bodyPr>
            <a:noAutofit/>
          </a:bodyPr>
          <a:lstStyle/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Confirmar a elevação da pressão arterial;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Sintomas ou situações que simulam crise hipertensiva; 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Antecedente de HAS (duração e tratamento);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Fator desencadeante;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Episódios anteriores; 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Medicamentos, abuso de álcool e/ou de tóxicos;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Suspensão súbita de Inibidores Adrenérgicos;</a:t>
            </a:r>
          </a:p>
          <a:p>
            <a:pPr marL="57150" lvl="1" indent="-3429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t-BR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Avaliação de lesões em órgãos-alvo.</a:t>
            </a:r>
            <a:r>
              <a:rPr lang="pt-BR" altLang="pt-BR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ea typeface="MS PGothic" panose="020B0600070205080204" charset="-128"/>
                <a:cs typeface="Montserrat SemiBold" panose="00000700000000000000" pitchFamily="2" charset="0"/>
              </a:rPr>
              <a:t>                                                </a:t>
            </a:r>
          </a:p>
          <a:p>
            <a:pPr lvl="1">
              <a:lnSpc>
                <a:spcPct val="140000"/>
              </a:lnSpc>
              <a:buFontTx/>
              <a:buNone/>
            </a:pPr>
            <a:r>
              <a:rPr lang="pt-BR" altLang="pt-BR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ea typeface="MS PGothic" panose="020B0600070205080204" charset="-128"/>
                <a:cs typeface="Montserrat SemiBold" panose="00000700000000000000" pitchFamily="2" charset="0"/>
              </a:rPr>
              <a:t>									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7C6108-2BA1-452E-A39E-6EE907ABBD45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INVESTIGAÇÃO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874009" y="739455"/>
            <a:ext cx="596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CLÍNICO COMPLEMENTAR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2125" y="1396050"/>
            <a:ext cx="8667750" cy="453834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7D35BD-3A5D-4A7F-B280-49B17C1F42A0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FLUXOGRAMA DE ATENDIMENTO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753282" y="716582"/>
            <a:ext cx="42841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DA CRISE HIPERTENSIVA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93807" y="1327223"/>
            <a:ext cx="4604385" cy="374571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PAS ≥ 180 e/ou PAD ≥ 120 mm Hg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79807" y="2786174"/>
            <a:ext cx="2055093" cy="280928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Emergência Hipertensiva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21463" y="2829688"/>
            <a:ext cx="2142238" cy="459700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Elevação importante </a:t>
            </a:r>
          </a:p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da 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79807" y="3396090"/>
            <a:ext cx="2055092" cy="280928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Tratamento Intensivo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6534" y="5118201"/>
            <a:ext cx="2251075" cy="459700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Montserrat SemiBold" panose="00000700000000000000" pitchFamily="2" charset="0"/>
                <a:sym typeface="Symbol" panose="05050102010706020507" pitchFamily="2" charset="2"/>
              </a:rPr>
              <a:t> </a:t>
            </a: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PAS &lt; 140 mm Hg na 1ª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h</a:t>
            </a: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 </a:t>
            </a:r>
          </a:p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Montserrat SemiBold" panose="00000700000000000000" pitchFamily="2" charset="0"/>
                <a:sym typeface="Symbol" panose="05050102010706020507" pitchFamily="2" charset="2"/>
              </a:rPr>
              <a:t> </a:t>
            </a: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PAS &lt; 120 mm Hg na 1ª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h</a:t>
            </a: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*</a:t>
            </a:r>
          </a:p>
        </p:txBody>
      </p:sp>
      <p:cxnSp>
        <p:nvCxnSpPr>
          <p:cNvPr id="31" name="Conector reto 30"/>
          <p:cNvCxnSpPr/>
          <p:nvPr/>
        </p:nvCxnSpPr>
        <p:spPr>
          <a:xfrm flipH="1" flipV="1">
            <a:off x="3699412" y="2507843"/>
            <a:ext cx="1" cy="215069"/>
          </a:xfrm>
          <a:prstGeom prst="line">
            <a:avLst/>
          </a:prstGeom>
          <a:ln w="1270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 flipH="1" flipV="1">
            <a:off x="8305101" y="2502819"/>
            <a:ext cx="9002" cy="240948"/>
          </a:xfrm>
          <a:prstGeom prst="line">
            <a:avLst/>
          </a:prstGeom>
          <a:ln w="1270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4419936" y="1999469"/>
            <a:ext cx="3352124" cy="578882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Nova/Progressiva/Piora de Lesão de órgão-alvo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429037" y="2116667"/>
            <a:ext cx="556634" cy="340519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SIM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421463" y="3643711"/>
            <a:ext cx="2142238" cy="638473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Introduzir/readequar tratamento anti-hipertensivo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421463" y="4599331"/>
            <a:ext cx="2142238" cy="638473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Acompanhamento ambulatorial precoce</a:t>
            </a:r>
          </a:p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(07 dias)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671865" y="3947538"/>
            <a:ext cx="2055093" cy="1123712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Crises Catecolaminérgicas</a:t>
            </a:r>
          </a:p>
          <a:p>
            <a:pPr algn="ct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Wingdings 3" panose="05040102010807070707"/>
              </a:rPr>
              <a:t>Edema Agudo de Pulmão Dissecção Aguda de Aorta*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169755" y="2122247"/>
            <a:ext cx="645655" cy="340519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NÃO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1742072" y="4305675"/>
            <a:ext cx="556634" cy="340519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SIM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5120707" y="4307014"/>
            <a:ext cx="645655" cy="340519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NÃO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4419936" y="5118201"/>
            <a:ext cx="2505569" cy="638473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14630" indent="-214630">
              <a:buFont typeface="Symbol" panose="05050102010706020507" pitchFamily="2" charset="2"/>
              <a:buChar char="¯"/>
            </a:pP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Montserrat SemiBold" panose="00000700000000000000" pitchFamily="2" charset="0"/>
                <a:sym typeface="Symbol" panose="05050102010706020507" pitchFamily="2" charset="2"/>
              </a:rPr>
              <a:t>PA 25% 1ª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Montserrat SemiBold" panose="00000700000000000000" pitchFamily="2" charset="0"/>
                <a:sym typeface="Symbol" panose="05050102010706020507" pitchFamily="2" charset="2"/>
              </a:rPr>
              <a:t>h</a:t>
            </a:r>
            <a:endParaRPr lang="pt-BR" sz="1050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ea typeface="Calibri" panose="020F0502020204030204" pitchFamily="34" charset="0"/>
              <a:cs typeface="Montserrat SemiBold" panose="00000700000000000000" pitchFamily="2" charset="0"/>
              <a:sym typeface="Symbol" panose="05050102010706020507" pitchFamily="2" charset="2"/>
            </a:endParaRPr>
          </a:p>
          <a:p>
            <a:pPr marL="214630" indent="-214630">
              <a:buFont typeface="Symbol" panose="05050102010706020507" pitchFamily="2" charset="2"/>
              <a:buChar char="¯"/>
            </a:pP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Symbol" panose="05050102010706020507" pitchFamily="2" charset="2"/>
              </a:rPr>
              <a:t>160/100-110 mm Hg em 2-6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Symbol" panose="05050102010706020507" pitchFamily="2" charset="2"/>
              </a:rPr>
              <a:t>h</a:t>
            </a:r>
            <a:endParaRPr lang="pt-BR" sz="1050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  <a:sym typeface="Symbol" panose="05050102010706020507" pitchFamily="2" charset="2"/>
            </a:endParaRPr>
          </a:p>
          <a:p>
            <a:pPr marL="214630" indent="-214630">
              <a:buFont typeface="Symbol" panose="05050102010706020507" pitchFamily="2" charset="2"/>
              <a:buChar char="¯"/>
            </a:pPr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Symbol" panose="05050102010706020507" pitchFamily="2" charset="2"/>
              </a:rPr>
              <a:t>Valores normais em 24 – 48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  <a:sym typeface="Symbol" panose="05050102010706020507" pitchFamily="2" charset="2"/>
              </a:rPr>
              <a:t>h</a:t>
            </a:r>
          </a:p>
        </p:txBody>
      </p:sp>
      <p:sp>
        <p:nvSpPr>
          <p:cNvPr id="10" name="Seta para baixo 35"/>
          <p:cNvSpPr/>
          <p:nvPr/>
        </p:nvSpPr>
        <p:spPr>
          <a:xfrm>
            <a:off x="3629709" y="3682216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1" name="Seta para baixo 35"/>
          <p:cNvSpPr/>
          <p:nvPr/>
        </p:nvSpPr>
        <p:spPr>
          <a:xfrm>
            <a:off x="8432042" y="3289388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2" name="Seta para baixo 35"/>
          <p:cNvSpPr/>
          <p:nvPr/>
        </p:nvSpPr>
        <p:spPr>
          <a:xfrm>
            <a:off x="3635424" y="3079947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3" name="Seta para baixo 35"/>
          <p:cNvSpPr/>
          <p:nvPr/>
        </p:nvSpPr>
        <p:spPr>
          <a:xfrm>
            <a:off x="3635424" y="2456263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4" name="Seta para baixo 35"/>
          <p:cNvSpPr/>
          <p:nvPr/>
        </p:nvSpPr>
        <p:spPr>
          <a:xfrm>
            <a:off x="8427761" y="2469505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5" name="Seta para baixo 35"/>
          <p:cNvSpPr/>
          <p:nvPr/>
        </p:nvSpPr>
        <p:spPr>
          <a:xfrm>
            <a:off x="8432041" y="4282184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22" name="Seta para baixo 35"/>
          <p:cNvSpPr/>
          <p:nvPr/>
        </p:nvSpPr>
        <p:spPr>
          <a:xfrm>
            <a:off x="5351899" y="4646194"/>
            <a:ext cx="183270" cy="424495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23" name="Seta para baixo 35"/>
          <p:cNvSpPr/>
          <p:nvPr/>
        </p:nvSpPr>
        <p:spPr>
          <a:xfrm>
            <a:off x="6026170" y="1701794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24" name="Seta para baixo 35"/>
          <p:cNvSpPr/>
          <p:nvPr/>
        </p:nvSpPr>
        <p:spPr>
          <a:xfrm rot="5400000">
            <a:off x="4212976" y="2167163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25" name="Seta para baixo 35"/>
          <p:cNvSpPr/>
          <p:nvPr/>
        </p:nvSpPr>
        <p:spPr>
          <a:xfrm rot="16200000">
            <a:off x="7839363" y="2167162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32" name="Seta para baixo 35"/>
          <p:cNvSpPr/>
          <p:nvPr/>
        </p:nvSpPr>
        <p:spPr>
          <a:xfrm rot="5400000">
            <a:off x="2474109" y="4361936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38" name="Seta para baixo 35"/>
          <p:cNvSpPr/>
          <p:nvPr/>
        </p:nvSpPr>
        <p:spPr>
          <a:xfrm rot="16200000">
            <a:off x="4790456" y="4372262"/>
            <a:ext cx="139657" cy="274262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34" name="Seta para baixo 35">
            <a:extLst>
              <a:ext uri="{FF2B5EF4-FFF2-40B4-BE49-F238E27FC236}">
                <a16:creationId xmlns:a16="http://schemas.microsoft.com/office/drawing/2014/main" id="{4A6608C3-E174-456A-A3F9-F67D23F3D854}"/>
              </a:ext>
            </a:extLst>
          </p:cNvPr>
          <p:cNvSpPr/>
          <p:nvPr/>
        </p:nvSpPr>
        <p:spPr>
          <a:xfrm>
            <a:off x="1918345" y="4655430"/>
            <a:ext cx="183270" cy="424495"/>
          </a:xfrm>
          <a:prstGeom prst="down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5D0C757-E173-4361-AF04-5487706C04F2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TRATAMENTO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123391" y="689457"/>
            <a:ext cx="71843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DAS EMERGÊNCIAS HIPERTENSIVAS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072" y="1937674"/>
            <a:ext cx="10111855" cy="351917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0000"/>
            </a:pP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Admitir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na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UTI e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monitorização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contínua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da PA e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lesão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de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órgãos-alvo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0000"/>
            </a:pP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Administrar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anti-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hipertensivos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parenterais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de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curta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ação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e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monitorar</a:t>
            </a:r>
            <a:r>
              <a:rPr lang="en-US" altLang="pt-BR" sz="18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8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cuidadosamente</a:t>
            </a:r>
            <a:endParaRPr lang="en-US" altLang="pt-BR" sz="1800" dirty="0">
              <a:solidFill>
                <a:schemeClr val="bg2">
                  <a:lumMod val="75000"/>
                </a:schemeClr>
              </a:solidFill>
              <a:ea typeface="MS PGothic" panose="020B0600070205080204" charset="-128"/>
              <a:cs typeface="Montserrat SemiBold" panose="00000700000000000000" pitchFamily="2" charset="0"/>
            </a:endParaRPr>
          </a:p>
          <a:p>
            <a:pPr marL="0" lvl="2" indent="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↓ PA </a:t>
            </a:r>
            <a:r>
              <a:rPr lang="en-US" altLang="pt-BR" sz="16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em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≤ 25% </a:t>
            </a:r>
            <a:r>
              <a:rPr lang="en-US" altLang="pt-BR" sz="16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na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1</a:t>
            </a:r>
            <a:r>
              <a:rPr lang="en-US" altLang="pt-BR" sz="1600" baseline="300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a 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hora</a:t>
            </a:r>
          </a:p>
          <a:p>
            <a:pPr marL="0" lvl="2" indent="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↓ PA p/ 160/100-110 mm Hg </a:t>
            </a:r>
            <a:r>
              <a:rPr lang="en-US" altLang="pt-BR" sz="16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nas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6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próximas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2-6 horas </a:t>
            </a:r>
          </a:p>
          <a:p>
            <a:pPr marL="0" lvl="2" indent="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↓ PA p/ 130/85 mm Hg </a:t>
            </a:r>
            <a:r>
              <a:rPr lang="en-US" altLang="pt-BR" sz="16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nas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</a:t>
            </a:r>
            <a:r>
              <a:rPr lang="en-US" altLang="pt-BR" sz="1600" dirty="0" err="1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próximas</a:t>
            </a:r>
            <a:r>
              <a:rPr lang="en-US" altLang="pt-BR" sz="1600" dirty="0">
                <a:solidFill>
                  <a:schemeClr val="bg2">
                    <a:lumMod val="75000"/>
                  </a:schemeClr>
                </a:solidFill>
                <a:ea typeface="MS PGothic" panose="020B0600070205080204" charset="-128"/>
                <a:cs typeface="Montserrat SemiBold" panose="00000700000000000000" pitchFamily="2" charset="0"/>
              </a:rPr>
              <a:t> 24-48 horas</a:t>
            </a:r>
          </a:p>
          <a:p>
            <a:pPr marL="0" lvl="1" indent="0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</a:pPr>
            <a:endParaRPr lang="en-US" altLang="pt-BR" sz="1400" dirty="0">
              <a:solidFill>
                <a:schemeClr val="bg2">
                  <a:lumMod val="75000"/>
                </a:schemeClr>
              </a:solidFill>
              <a:ea typeface="MS PGothic" panose="020B0600070205080204" charset="-128"/>
              <a:cs typeface="Montserrat SemiBold" panose="000007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0773A4-0F9F-4003-853D-5E4C5B9743AA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PRINCIPAIS EMERGÊNCIAS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68511"/>
              </p:ext>
            </p:extLst>
          </p:nvPr>
        </p:nvGraphicFramePr>
        <p:xfrm>
          <a:off x="387350" y="1634836"/>
          <a:ext cx="11417300" cy="3444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3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2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Condição</a:t>
                      </a:r>
                      <a:r>
                        <a:rPr lang="en-GB" sz="1800" b="1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Clínica</a:t>
                      </a:r>
                      <a:endParaRPr lang="en-GB" sz="1800" b="1" dirty="0" err="1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Fármacos</a:t>
                      </a:r>
                      <a:r>
                        <a:rPr lang="en-GB" sz="1800" b="1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de </a:t>
                      </a: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escolha</a:t>
                      </a:r>
                      <a:endParaRPr lang="en-GB" sz="1800" b="1" dirty="0" err="1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Pressão</a:t>
                      </a:r>
                      <a:r>
                        <a:rPr lang="en-GB" sz="1800" b="1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Arterial </a:t>
                      </a: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Alvo</a:t>
                      </a:r>
                      <a:endParaRPr lang="en-GB" sz="1800" b="1" dirty="0" err="1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Geral</a:t>
                      </a: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20-25% PA </a:t>
                      </a:r>
                      <a:r>
                        <a:rPr lang="en-GB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na</a:t>
                      </a: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1</a:t>
                      </a:r>
                      <a:r>
                        <a:rPr lang="en-GB" sz="14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a</a:t>
                      </a: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hora</a:t>
                      </a:r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b="1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Isquemia</a:t>
                      </a:r>
                      <a:r>
                        <a:rPr lang="en-GB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miocárdica</a:t>
                      </a:r>
                      <a:endParaRPr lang="en-GB" sz="1400" b="1" dirty="0" err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Nitroglicerina</a:t>
                      </a:r>
                      <a:endParaRPr lang="en-GB" sz="1400" dirty="0" err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10-15% PAM </a:t>
                      </a:r>
                      <a:r>
                        <a:rPr lang="en-GB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em</a:t>
                      </a: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30-60 min</a:t>
                      </a:r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9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Edema Agudo de Pulmão com disfunção sistólica</a:t>
                      </a:r>
                      <a:endParaRPr lang="pt-BR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NPS ou nitroglicerina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Furosemida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Inibidor de ECA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15-20% PAM em 30-60 min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8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Edema Agudo de Pulmão com disfunção diastólica</a:t>
                      </a:r>
                      <a:endParaRPr lang="pt-BR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Esmolol/Metoprolol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Furosemida</a:t>
                      </a:r>
                      <a:endParaRPr lang="en-GB" sz="1400" dirty="0" err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15% a 20% na PA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b="1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Dissecção</a:t>
                      </a:r>
                      <a:r>
                        <a:rPr lang="en-GB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de Aorta</a:t>
                      </a:r>
                      <a:endParaRPr lang="en-GB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βB e NPS</a:t>
                      </a:r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PAS &lt;120 mmHg em  20-30 min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6AC03A0F-3118-440A-B068-AAA481A0A07B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B69248F-3A55-4F15-B11D-580936B6666B}"/>
              </a:ext>
            </a:extLst>
          </p:cNvPr>
          <p:cNvSpPr txBox="1"/>
          <p:nvPr/>
        </p:nvSpPr>
        <p:spPr>
          <a:xfrm>
            <a:off x="6211156" y="703979"/>
            <a:ext cx="45399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HIPERTENSIVAS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PRINCIPAIS EMERGÊNCIAS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11156" y="703979"/>
            <a:ext cx="45399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HIPERTENSIVAS</a:t>
            </a:r>
          </a:p>
        </p:txBody>
      </p:sp>
      <p:graphicFrame>
        <p:nvGraphicFramePr>
          <p:cNvPr id="4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08381"/>
              </p:ext>
            </p:extLst>
          </p:nvPr>
        </p:nvGraphicFramePr>
        <p:xfrm>
          <a:off x="452582" y="1379220"/>
          <a:ext cx="11333017" cy="3861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2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0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950">
                <a:tc>
                  <a:txBody>
                    <a:bodyPr/>
                    <a:lstStyle/>
                    <a:p>
                      <a:pPr mar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800" b="1" i="0" u="none" kern="1200" baseline="0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Condição</a:t>
                      </a:r>
                      <a:r>
                        <a:rPr lang="en-GB" sz="1800" b="1" i="0" u="none" kern="1200" baseline="0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 </a:t>
                      </a:r>
                      <a:r>
                        <a:rPr lang="en-GB" sz="1800" b="1" i="0" u="none" kern="1200" baseline="0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Clínica</a:t>
                      </a: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Fármacos</a:t>
                      </a:r>
                      <a:r>
                        <a:rPr lang="en-GB" sz="1800" b="1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de </a:t>
                      </a: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escolha</a:t>
                      </a:r>
                      <a:endParaRPr lang="en-GB" sz="1800" b="1" dirty="0" err="1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Pressão</a:t>
                      </a:r>
                      <a:r>
                        <a:rPr lang="en-GB" sz="1800" b="1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Arterial </a:t>
                      </a:r>
                      <a:r>
                        <a:rPr lang="en-GB" sz="1800" b="1" dirty="0" err="1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Alvo</a:t>
                      </a:r>
                      <a:endParaRPr lang="en-GB" sz="1800" b="1" dirty="0" err="1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b="1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Encefalopatia</a:t>
                      </a:r>
                      <a:r>
                        <a:rPr lang="en-GB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Hypertensiva</a:t>
                      </a:r>
                      <a:endParaRPr lang="en-GB" sz="1400" b="1" dirty="0" err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NPS </a:t>
                      </a:r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PA 160-180/10-110 mmHg em 2-3h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5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Hemorragia Intracerebral ou AVC em evolução</a:t>
                      </a:r>
                      <a:endParaRPr lang="pt-BR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NPS (controverso)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Labetalol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Esmolol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Nicardipina</a:t>
                      </a:r>
                      <a:endParaRPr lang="pt-BR" sz="1400" dirty="0" err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PAS 160-220 mmHg → 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PAS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p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/ 140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PAS &gt; 220 mmHg → 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 PA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c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/ infusão contínua e monitorar PA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  <a:sym typeface="Symbol" panose="05050102010706020507" pitchFamily="2" charset="2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1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AVC isquêmico</a:t>
                      </a: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  <a:defRPr/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15% PA quando AVCI +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comorbi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// agudas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  <a:defRPr/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PA &gt; 220/120 mmHg sem usar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alteplase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e sem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comorbi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//, benefício trata/o 1</a:t>
                      </a:r>
                      <a:r>
                        <a:rPr lang="pt-BR" sz="14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as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48 -72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h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é incerto.  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15% PA 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1</a:t>
                      </a:r>
                      <a:r>
                        <a:rPr lang="pt-BR" sz="14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as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24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h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  <a:defRPr/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Elegíves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p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/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alteplase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ヒラギノ角ゴ Pro W3" panose="020B0300000000000000" pitchFamily="34" charset="-128"/>
                          <a:cs typeface="Montserrat SemiBold" panose="00000700000000000000" pitchFamily="2" charset="0"/>
                        </a:rPr>
                        <a:t> → 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PA </a:t>
                      </a:r>
                      <a:r>
                        <a:rPr lang="pt-BR" sz="140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&lt;185/110 mmHg antes do fibrinolítico e manter &lt;180/105 mmHg 1</a:t>
                      </a:r>
                      <a:r>
                        <a:rPr lang="pt-BR" sz="1400" kern="12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as</a:t>
                      </a:r>
                      <a:r>
                        <a:rPr lang="pt-BR" sz="140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 24 </a:t>
                      </a:r>
                      <a:r>
                        <a:rPr lang="pt-BR" sz="1400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h</a:t>
                      </a:r>
                      <a:r>
                        <a:rPr lang="pt-BR" sz="140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Montserrat SemiBold" panose="00000700000000000000" pitchFamily="2" charset="0"/>
                        </a:rPr>
                        <a:t> após trata/o.</a:t>
                      </a: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5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Uso de Cocaína ou outro Simpatomimético</a:t>
                      </a:r>
                      <a:endParaRPr lang="pt-BR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Fentolamina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Benzodiazepínico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Labetalol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/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Metoprolol</a:t>
                      </a:r>
                      <a:endParaRPr lang="pt-BR" sz="1400" dirty="0" err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65415" algn="l"/>
                          <a:tab pos="-20015200" algn="l"/>
                          <a:tab pos="-19565620" algn="l"/>
                          <a:tab pos="-19115405" algn="l"/>
                          <a:tab pos="-18665190" algn="l"/>
                          <a:tab pos="-18215610" algn="l"/>
                          <a:tab pos="-17765395" algn="l"/>
                          <a:tab pos="-17315180" algn="l"/>
                          <a:tab pos="-16865600" algn="l"/>
                          <a:tab pos="-16415385" algn="l"/>
                          <a:tab pos="-15965170" algn="l"/>
                          <a:tab pos="-15515590" algn="l"/>
                          <a:tab pos="-15065375" algn="l"/>
                          <a:tab pos="-14615160" algn="l"/>
                          <a:tab pos="-14165580" algn="l"/>
                          <a:tab pos="-13715365" algn="l"/>
                          <a:tab pos="-13265150" algn="l"/>
                          <a:tab pos="-12815570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  <a:tab pos="5850255" algn="l"/>
                          <a:tab pos="6299835" algn="l"/>
                          <a:tab pos="6750050" algn="l"/>
                        </a:tabLst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  <a:sym typeface="Symbol" panose="05050102010706020507" pitchFamily="2" charset="2"/>
                        </a:rPr>
                        <a:t>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até 25% PAM em 2-3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h</a:t>
                      </a: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" panose="00000500000000000000" pitchFamily="2" charset="0"/>
                          <a:cs typeface="Montserrat SemiBold" panose="00000700000000000000" pitchFamily="2" charset="0"/>
                        </a:rPr>
                        <a:t> 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" panose="00000500000000000000" pitchFamily="2" charset="0"/>
                        <a:ea typeface="ヒラギノ角ゴ Pro W3" panose="020B0300000000000000" pitchFamily="34" charset="-128"/>
                        <a:cs typeface="Montserrat SemiBold" panose="00000700000000000000" pitchFamily="2" charset="0"/>
                      </a:endParaRPr>
                    </a:p>
                  </a:txBody>
                  <a:tcPr marL="46833" marR="46833" marT="46833" marB="4683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BBB00DCB-24BC-4F69-B4F7-00BCEB15091A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ANTI-HIPERTENSIVOS 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118447" y="713643"/>
            <a:ext cx="45797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USO PARENTERAL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22" y="1365347"/>
            <a:ext cx="8809355" cy="44107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038B05-3A26-41D0-AAF0-36867DB5B9DB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</a:t>
            </a:r>
            <a:r>
              <a:rPr lang="pt-BR" sz="900">
                <a:latin typeface="Montserrat Medium" panose="00000600000000000000" pitchFamily="2" charset="0"/>
                <a:cs typeface="Avenir LT Std 55 Roman" panose="020B0503020203020204" charset="0"/>
              </a:rPr>
              <a:t>, </a:t>
            </a:r>
          </a:p>
          <a:p>
            <a:r>
              <a:rPr lang="pt-BR" sz="900">
                <a:latin typeface="Montserrat Medium" panose="00000600000000000000" pitchFamily="2" charset="0"/>
                <a:cs typeface="Avenir LT Std 55 Roman" panose="020B0503020203020204" charset="0"/>
              </a:rPr>
              <a:t>Feitosa 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0" y="-97790"/>
            <a:ext cx="12342495" cy="6955790"/>
          </a:xfrm>
          <a:prstGeom prst="rect">
            <a:avLst/>
          </a:prstGeom>
          <a:solidFill>
            <a:schemeClr val="bg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17169" y="3071356"/>
            <a:ext cx="67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4400" dirty="0">
                <a:solidFill>
                  <a:schemeClr val="bg1"/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OBRIGADO</a:t>
            </a:r>
            <a:endParaRPr lang="pt-BR" altLang="en-US" sz="4400" dirty="0">
              <a:solidFill>
                <a:srgbClr val="F61D25"/>
              </a:solidFill>
              <a:latin typeface="Montserrat SemiBold" panose="00000700000000000000" pitchFamily="2" charset="0"/>
              <a:cs typeface="AvenirNext LT Pro Bold" panose="020B0804020202020204" charset="0"/>
            </a:endParaRPr>
          </a:p>
        </p:txBody>
      </p:sp>
      <p:sp>
        <p:nvSpPr>
          <p:cNvPr id="17" name="Rectangles 16"/>
          <p:cNvSpPr/>
          <p:nvPr/>
        </p:nvSpPr>
        <p:spPr>
          <a:xfrm rot="5400000">
            <a:off x="7886448" y="-473458"/>
            <a:ext cx="141792" cy="8770304"/>
          </a:xfrm>
          <a:prstGeom prst="rect">
            <a:avLst/>
          </a:prstGeom>
          <a:solidFill>
            <a:srgbClr val="F6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977" y="2224968"/>
            <a:ext cx="2079365" cy="7391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187" y="2281253"/>
            <a:ext cx="1315677" cy="62657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23" y="1030411"/>
            <a:ext cx="3136495" cy="7888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0795" y="876682"/>
            <a:ext cx="1034459" cy="100819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70389" y="4697433"/>
            <a:ext cx="2838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1</a:t>
            </a:r>
          </a:p>
          <a:p>
            <a:endParaRPr lang="pt-BR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2</a:t>
            </a:r>
          </a:p>
          <a:p>
            <a:endParaRPr lang="pt-BR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3</a:t>
            </a:r>
          </a:p>
        </p:txBody>
      </p:sp>
      <p:sp>
        <p:nvSpPr>
          <p:cNvPr id="15" name="Shape 4804"/>
          <p:cNvSpPr/>
          <p:nvPr/>
        </p:nvSpPr>
        <p:spPr>
          <a:xfrm>
            <a:off x="1020353" y="4743613"/>
            <a:ext cx="279328" cy="2031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105000"/>
                </a:moveTo>
                <a:cubicBezTo>
                  <a:pt x="114544" y="105444"/>
                  <a:pt x="114505" y="105877"/>
                  <a:pt x="114450" y="106305"/>
                </a:cubicBezTo>
                <a:lnTo>
                  <a:pt x="80772" y="60000"/>
                </a:lnTo>
                <a:lnTo>
                  <a:pt x="114450" y="13694"/>
                </a:lnTo>
                <a:cubicBezTo>
                  <a:pt x="114505" y="14122"/>
                  <a:pt x="114544" y="14555"/>
                  <a:pt x="114544" y="15000"/>
                </a:cubicBezTo>
                <a:cubicBezTo>
                  <a:pt x="114544" y="15000"/>
                  <a:pt x="114544" y="105000"/>
                  <a:pt x="114544" y="105000"/>
                </a:cubicBezTo>
                <a:close/>
                <a:moveTo>
                  <a:pt x="109088" y="112500"/>
                </a:moveTo>
                <a:lnTo>
                  <a:pt x="10911" y="112500"/>
                </a:lnTo>
                <a:cubicBezTo>
                  <a:pt x="10272" y="112500"/>
                  <a:pt x="9661" y="112322"/>
                  <a:pt x="9094" y="112044"/>
                </a:cubicBezTo>
                <a:lnTo>
                  <a:pt x="43083" y="65300"/>
                </a:lnTo>
                <a:lnTo>
                  <a:pt x="52444" y="78177"/>
                </a:lnTo>
                <a:cubicBezTo>
                  <a:pt x="54533" y="81050"/>
                  <a:pt x="57266" y="82483"/>
                  <a:pt x="60000" y="82483"/>
                </a:cubicBezTo>
                <a:cubicBezTo>
                  <a:pt x="62733" y="82483"/>
                  <a:pt x="65466" y="81050"/>
                  <a:pt x="67550" y="78177"/>
                </a:cubicBezTo>
                <a:lnTo>
                  <a:pt x="76916" y="65300"/>
                </a:lnTo>
                <a:lnTo>
                  <a:pt x="110911" y="112044"/>
                </a:lnTo>
                <a:cubicBezTo>
                  <a:pt x="110338" y="112322"/>
                  <a:pt x="109733" y="112500"/>
                  <a:pt x="109088" y="112500"/>
                </a:cubicBezTo>
                <a:moveTo>
                  <a:pt x="5455" y="105000"/>
                </a:moveTo>
                <a:lnTo>
                  <a:pt x="5455" y="15000"/>
                </a:lnTo>
                <a:cubicBezTo>
                  <a:pt x="5455" y="14555"/>
                  <a:pt x="5494" y="14122"/>
                  <a:pt x="5550" y="13694"/>
                </a:cubicBezTo>
                <a:lnTo>
                  <a:pt x="39227" y="60000"/>
                </a:lnTo>
                <a:lnTo>
                  <a:pt x="5550" y="106305"/>
                </a:lnTo>
                <a:cubicBezTo>
                  <a:pt x="5494" y="105877"/>
                  <a:pt x="5455" y="105444"/>
                  <a:pt x="5455" y="105000"/>
                </a:cubicBezTo>
                <a:moveTo>
                  <a:pt x="10911" y="7500"/>
                </a:moveTo>
                <a:lnTo>
                  <a:pt x="109088" y="7500"/>
                </a:lnTo>
                <a:cubicBezTo>
                  <a:pt x="109733" y="7500"/>
                  <a:pt x="110338" y="7677"/>
                  <a:pt x="110911" y="7961"/>
                </a:cubicBezTo>
                <a:lnTo>
                  <a:pt x="63694" y="72877"/>
                </a:lnTo>
                <a:cubicBezTo>
                  <a:pt x="62711" y="74233"/>
                  <a:pt x="61394" y="74983"/>
                  <a:pt x="60000" y="74983"/>
                </a:cubicBezTo>
                <a:cubicBezTo>
                  <a:pt x="58605" y="74983"/>
                  <a:pt x="57288" y="74233"/>
                  <a:pt x="56300" y="72877"/>
                </a:cubicBezTo>
                <a:lnTo>
                  <a:pt x="9094" y="7961"/>
                </a:lnTo>
                <a:cubicBezTo>
                  <a:pt x="9661" y="7677"/>
                  <a:pt x="10272" y="7500"/>
                  <a:pt x="10911" y="7500"/>
                </a:cubicBezTo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6716"/>
                  <a:pt x="0" y="15000"/>
                </a:cubicBezTo>
                <a:lnTo>
                  <a:pt x="0" y="105000"/>
                </a:lnTo>
                <a:cubicBezTo>
                  <a:pt x="0" y="113283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3283"/>
                  <a:pt x="120000" y="105000"/>
                </a:cubicBezTo>
                <a:lnTo>
                  <a:pt x="120000" y="15000"/>
                </a:lnTo>
                <a:cubicBezTo>
                  <a:pt x="120000" y="6716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16" name="Shape 4833"/>
          <p:cNvSpPr/>
          <p:nvPr/>
        </p:nvSpPr>
        <p:spPr>
          <a:xfrm>
            <a:off x="1020351" y="5569218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74611" y="51777"/>
                </a:moveTo>
                <a:cubicBezTo>
                  <a:pt x="66527" y="51777"/>
                  <a:pt x="65444" y="56644"/>
                  <a:pt x="65444" y="56644"/>
                </a:cubicBezTo>
                <a:lnTo>
                  <a:pt x="65455" y="51816"/>
                </a:lnTo>
                <a:lnTo>
                  <a:pt x="54544" y="51816"/>
                </a:lnTo>
                <a:lnTo>
                  <a:pt x="54544" y="81816"/>
                </a:lnTo>
                <a:lnTo>
                  <a:pt x="65455" y="81816"/>
                </a:lnTo>
                <a:lnTo>
                  <a:pt x="65455" y="65455"/>
                </a:lnTo>
                <a:cubicBezTo>
                  <a:pt x="65455" y="65455"/>
                  <a:pt x="65455" y="59961"/>
                  <a:pt x="70088" y="59961"/>
                </a:cubicBezTo>
                <a:cubicBezTo>
                  <a:pt x="72700" y="59961"/>
                  <a:pt x="73638" y="62400"/>
                  <a:pt x="73638" y="65455"/>
                </a:cubicBezTo>
                <a:lnTo>
                  <a:pt x="73638" y="81816"/>
                </a:lnTo>
                <a:lnTo>
                  <a:pt x="84544" y="81816"/>
                </a:lnTo>
                <a:lnTo>
                  <a:pt x="84544" y="65455"/>
                </a:lnTo>
                <a:cubicBezTo>
                  <a:pt x="84544" y="56916"/>
                  <a:pt x="80833" y="51777"/>
                  <a:pt x="74611" y="51777"/>
                </a:cubicBezTo>
                <a:moveTo>
                  <a:pt x="38183" y="81816"/>
                </a:moveTo>
                <a:lnTo>
                  <a:pt x="49050" y="81816"/>
                </a:lnTo>
                <a:lnTo>
                  <a:pt x="49050" y="51777"/>
                </a:lnTo>
                <a:lnTo>
                  <a:pt x="38183" y="51777"/>
                </a:lnTo>
                <a:cubicBezTo>
                  <a:pt x="38183" y="51777"/>
                  <a:pt x="38183" y="81816"/>
                  <a:pt x="38183" y="81816"/>
                </a:cubicBezTo>
                <a:close/>
                <a:moveTo>
                  <a:pt x="43616" y="38183"/>
                </a:moveTo>
                <a:cubicBezTo>
                  <a:pt x="40616" y="38183"/>
                  <a:pt x="38183" y="40627"/>
                  <a:pt x="38183" y="43644"/>
                </a:cubicBezTo>
                <a:cubicBezTo>
                  <a:pt x="38183" y="46661"/>
                  <a:pt x="40616" y="49105"/>
                  <a:pt x="43616" y="49105"/>
                </a:cubicBezTo>
                <a:cubicBezTo>
                  <a:pt x="46616" y="49105"/>
                  <a:pt x="49050" y="46661"/>
                  <a:pt x="49050" y="43644"/>
                </a:cubicBezTo>
                <a:cubicBezTo>
                  <a:pt x="49050" y="40627"/>
                  <a:pt x="46616" y="38183"/>
                  <a:pt x="43616" y="381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18" name="Shape 4837"/>
          <p:cNvSpPr/>
          <p:nvPr/>
        </p:nvSpPr>
        <p:spPr>
          <a:xfrm>
            <a:off x="1020353" y="5137750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816" y="76361"/>
                </a:moveTo>
                <a:cubicBezTo>
                  <a:pt x="81816" y="79372"/>
                  <a:pt x="79372" y="81816"/>
                  <a:pt x="76361" y="81816"/>
                </a:cubicBezTo>
                <a:lnTo>
                  <a:pt x="43638" y="81816"/>
                </a:lnTo>
                <a:cubicBezTo>
                  <a:pt x="40627" y="81816"/>
                  <a:pt x="38183" y="79372"/>
                  <a:pt x="38183" y="76361"/>
                </a:cubicBezTo>
                <a:lnTo>
                  <a:pt x="38183" y="57272"/>
                </a:lnTo>
                <a:lnTo>
                  <a:pt x="43911" y="57272"/>
                </a:lnTo>
                <a:cubicBezTo>
                  <a:pt x="43761" y="58166"/>
                  <a:pt x="43638" y="59066"/>
                  <a:pt x="43638" y="60000"/>
                </a:cubicBezTo>
                <a:cubicBezTo>
                  <a:pt x="43638" y="69038"/>
                  <a:pt x="50961" y="76361"/>
                  <a:pt x="60000" y="76361"/>
                </a:cubicBezTo>
                <a:cubicBezTo>
                  <a:pt x="69033" y="76361"/>
                  <a:pt x="76361" y="69038"/>
                  <a:pt x="76361" y="60000"/>
                </a:cubicBezTo>
                <a:cubicBezTo>
                  <a:pt x="76361" y="59066"/>
                  <a:pt x="76238" y="58166"/>
                  <a:pt x="76088" y="57272"/>
                </a:cubicBezTo>
                <a:lnTo>
                  <a:pt x="81816" y="57272"/>
                </a:lnTo>
                <a:cubicBezTo>
                  <a:pt x="81816" y="57272"/>
                  <a:pt x="81816" y="76361"/>
                  <a:pt x="81816" y="76361"/>
                </a:cubicBezTo>
                <a:close/>
                <a:moveTo>
                  <a:pt x="60000" y="49088"/>
                </a:moveTo>
                <a:cubicBezTo>
                  <a:pt x="66022" y="49088"/>
                  <a:pt x="70911" y="53977"/>
                  <a:pt x="70911" y="60000"/>
                </a:cubicBezTo>
                <a:cubicBezTo>
                  <a:pt x="70911" y="66022"/>
                  <a:pt x="66022" y="70911"/>
                  <a:pt x="60000" y="70911"/>
                </a:cubicBezTo>
                <a:cubicBezTo>
                  <a:pt x="53977" y="70911"/>
                  <a:pt x="49088" y="66022"/>
                  <a:pt x="49088" y="60000"/>
                </a:cubicBezTo>
                <a:cubicBezTo>
                  <a:pt x="49088" y="53977"/>
                  <a:pt x="53977" y="49088"/>
                  <a:pt x="60000" y="49088"/>
                </a:cubicBezTo>
                <a:moveTo>
                  <a:pt x="70911" y="40911"/>
                </a:moveTo>
                <a:lnTo>
                  <a:pt x="79088" y="40911"/>
                </a:lnTo>
                <a:lnTo>
                  <a:pt x="79088" y="49088"/>
                </a:lnTo>
                <a:lnTo>
                  <a:pt x="70911" y="49088"/>
                </a:lnTo>
                <a:cubicBezTo>
                  <a:pt x="70911" y="49088"/>
                  <a:pt x="70911" y="40911"/>
                  <a:pt x="70911" y="40911"/>
                </a:cubicBezTo>
                <a:close/>
                <a:moveTo>
                  <a:pt x="76361" y="32727"/>
                </a:moveTo>
                <a:lnTo>
                  <a:pt x="43638" y="32727"/>
                </a:lnTo>
                <a:cubicBezTo>
                  <a:pt x="37611" y="32727"/>
                  <a:pt x="32727" y="37611"/>
                  <a:pt x="32727" y="43638"/>
                </a:cubicBezTo>
                <a:lnTo>
                  <a:pt x="32727" y="76361"/>
                </a:lnTo>
                <a:cubicBezTo>
                  <a:pt x="32727" y="82388"/>
                  <a:pt x="37611" y="87272"/>
                  <a:pt x="43638" y="87272"/>
                </a:cubicBezTo>
                <a:lnTo>
                  <a:pt x="76361" y="87272"/>
                </a:lnTo>
                <a:cubicBezTo>
                  <a:pt x="82388" y="87272"/>
                  <a:pt x="87272" y="82388"/>
                  <a:pt x="87272" y="76361"/>
                </a:cubicBezTo>
                <a:lnTo>
                  <a:pt x="87272" y="43638"/>
                </a:lnTo>
                <a:cubicBezTo>
                  <a:pt x="87272" y="37611"/>
                  <a:pt x="82388" y="32727"/>
                  <a:pt x="76361" y="32727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402" y="6171396"/>
            <a:ext cx="432016" cy="4320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0048318" y="6110516"/>
            <a:ext cx="2245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DESENVOLVIDO POR </a:t>
            </a:r>
            <a:b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VALUAR PRÓ_MARKETING</a:t>
            </a:r>
            <a:b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www.valuar.com.br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 txBox="1"/>
          <p:nvPr/>
        </p:nvSpPr>
        <p:spPr>
          <a:xfrm>
            <a:off x="291464" y="228447"/>
            <a:ext cx="1047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DECLARAÇÃO</a:t>
            </a:r>
          </a:p>
        </p:txBody>
      </p:sp>
      <p:sp>
        <p:nvSpPr>
          <p:cNvPr id="6" name="Text Box 19"/>
          <p:cNvSpPr txBox="1"/>
          <p:nvPr/>
        </p:nvSpPr>
        <p:spPr>
          <a:xfrm>
            <a:off x="1350009" y="750890"/>
            <a:ext cx="596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CONFLITO DE INTERESSES</a:t>
            </a:r>
          </a:p>
        </p:txBody>
      </p:sp>
      <p:sp>
        <p:nvSpPr>
          <p:cNvPr id="7" name="Text Box 12"/>
          <p:cNvSpPr txBox="1"/>
          <p:nvPr/>
        </p:nvSpPr>
        <p:spPr>
          <a:xfrm>
            <a:off x="1847273" y="1893793"/>
            <a:ext cx="839460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De acordo com a Resolução 1595/2000 do Conselho Federal de Medicina e com a RDC 96/2008 da ANVISA, declaro: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2000" b="1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🗸</a:t>
            </a: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Palestrante de XXXXXX, XXXXXX, XXXXXX, XXXXXX, XXXXXXX e XXXXXXX.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2000" b="1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🗸</a:t>
            </a:r>
            <a:r>
              <a:rPr lang="pt-BR" sz="1600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Consultor da XXXXXXXX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endParaRPr lang="pt-BR" sz="1600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Os meus pré-requisitos para participar desta atividade são a autonomia do pensamento científico, a interdependência de opiniões e a liberdade de expressão.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endParaRPr lang="pt-BR" sz="1600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Nome Sobrenome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CRM XXXXX</a:t>
            </a:r>
            <a:endParaRPr lang="en-US" sz="1600" b="1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 txBox="1"/>
          <p:nvPr/>
        </p:nvSpPr>
        <p:spPr>
          <a:xfrm>
            <a:off x="291464" y="228447"/>
            <a:ext cx="10478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HIPERTENSÃO AGUDA</a:t>
            </a:r>
          </a:p>
        </p:txBody>
      </p:sp>
      <p:sp>
        <p:nvSpPr>
          <p:cNvPr id="10242" name="Text Box 15"/>
          <p:cNvSpPr txBox="1">
            <a:spLocks noChangeArrowheads="1"/>
          </p:cNvSpPr>
          <p:nvPr/>
        </p:nvSpPr>
        <p:spPr bwMode="auto">
          <a:xfrm>
            <a:off x="2933700" y="1637145"/>
            <a:ext cx="6324600" cy="510778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C00000"/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HIPERTENSÃO AGUDA</a:t>
            </a:r>
          </a:p>
        </p:txBody>
      </p:sp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1914525" y="3118283"/>
            <a:ext cx="2438400" cy="715089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Urgência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  <a:p>
            <a:pPr algn="ctr" eaLnBrk="1" hangingPunct="1"/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Hipertensiva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0244" name="Text Box 17"/>
          <p:cNvSpPr txBox="1">
            <a:spLocks noChangeArrowheads="1"/>
          </p:cNvSpPr>
          <p:nvPr/>
        </p:nvSpPr>
        <p:spPr bwMode="auto">
          <a:xfrm>
            <a:off x="4886325" y="3118283"/>
            <a:ext cx="2438400" cy="715089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Emergência</a:t>
            </a:r>
          </a:p>
          <a:p>
            <a:pPr algn="ctr" eaLnBrk="1" hangingPunct="1"/>
            <a:r>
              <a:rPr lang="en-US" sz="1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Hipertensiva</a:t>
            </a:r>
          </a:p>
        </p:txBody>
      </p:sp>
      <p:sp>
        <p:nvSpPr>
          <p:cNvPr id="10245" name="Text Box 18"/>
          <p:cNvSpPr txBox="1">
            <a:spLocks noChangeArrowheads="1"/>
          </p:cNvSpPr>
          <p:nvPr/>
        </p:nvSpPr>
        <p:spPr bwMode="auto">
          <a:xfrm>
            <a:off x="7858125" y="3119870"/>
            <a:ext cx="2438400" cy="709636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Pseudocrise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Hipertensiva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</a:p>
        </p:txBody>
      </p:sp>
      <p:sp>
        <p:nvSpPr>
          <p:cNvPr id="10246" name="Text Box 19"/>
          <p:cNvSpPr txBox="1">
            <a:spLocks noChangeArrowheads="1"/>
          </p:cNvSpPr>
          <p:nvPr/>
        </p:nvSpPr>
        <p:spPr bwMode="auto">
          <a:xfrm>
            <a:off x="7858125" y="4720070"/>
            <a:ext cx="2438400" cy="709636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Emergência </a:t>
            </a:r>
            <a:r>
              <a:rPr lang="en-US" sz="1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  <a:sym typeface="Symbol" panose="05050102010706020507" charset="0"/>
              </a:rPr>
              <a:t> </a:t>
            </a:r>
            <a:r>
              <a:rPr lang="en-US" sz="1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Ambulatório</a:t>
            </a:r>
          </a:p>
        </p:txBody>
      </p:sp>
      <p:cxnSp>
        <p:nvCxnSpPr>
          <p:cNvPr id="10247" name="AutoShape 20"/>
          <p:cNvCxnSpPr>
            <a:cxnSpLocks noChangeShapeType="1"/>
            <a:stCxn id="10245" idx="2"/>
            <a:endCxn id="10246" idx="0"/>
          </p:cNvCxnSpPr>
          <p:nvPr/>
        </p:nvCxnSpPr>
        <p:spPr bwMode="auto">
          <a:xfrm>
            <a:off x="9077325" y="3829800"/>
            <a:ext cx="0" cy="890270"/>
          </a:xfrm>
          <a:prstGeom prst="straightConnector1">
            <a:avLst/>
          </a:prstGeom>
          <a:noFill/>
          <a:ln w="19050" cmpd="sng">
            <a:solidFill>
              <a:srgbClr val="C80030"/>
            </a:solidFill>
            <a:prstDash val="solid"/>
            <a:round/>
            <a:tailEnd type="triangle" w="med" len="med"/>
          </a:ln>
        </p:spPr>
      </p:cxnSp>
      <p:sp>
        <p:nvSpPr>
          <p:cNvPr id="10248" name="Text Box 21"/>
          <p:cNvSpPr txBox="1">
            <a:spLocks noChangeArrowheads="1"/>
          </p:cNvSpPr>
          <p:nvPr/>
        </p:nvSpPr>
        <p:spPr bwMode="auto">
          <a:xfrm>
            <a:off x="1914525" y="4728009"/>
            <a:ext cx="2438400" cy="715089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Emergência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  <a:p>
            <a:pPr algn="ctr" eaLnBrk="1" hangingPunct="1"/>
            <a:endParaRPr lang="en-US" sz="1800" b="1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10249" name="Text Box 22"/>
          <p:cNvSpPr txBox="1">
            <a:spLocks noChangeArrowheads="1"/>
          </p:cNvSpPr>
          <p:nvPr/>
        </p:nvSpPr>
        <p:spPr bwMode="auto">
          <a:xfrm>
            <a:off x="4886325" y="4728009"/>
            <a:ext cx="2438400" cy="715089"/>
          </a:xfrm>
          <a:prstGeom prst="roundRect">
            <a:avLst/>
          </a:prstGeom>
          <a:noFill/>
          <a:ln w="19050" cmpd="sng">
            <a:solidFill>
              <a:srgbClr val="C80030"/>
            </a:solidFill>
            <a:prstDash val="solid"/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UTI</a:t>
            </a:r>
          </a:p>
          <a:p>
            <a:pPr algn="ctr" eaLnBrk="1" hangingPunct="1"/>
            <a:endParaRPr lang="en-US" sz="1800" b="1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</p:txBody>
      </p:sp>
      <p:cxnSp>
        <p:nvCxnSpPr>
          <p:cNvPr id="10250" name="AutoShape 23"/>
          <p:cNvCxnSpPr>
            <a:cxnSpLocks noChangeShapeType="1"/>
            <a:stCxn id="10244" idx="2"/>
            <a:endCxn id="10249" idx="0"/>
          </p:cNvCxnSpPr>
          <p:nvPr/>
        </p:nvCxnSpPr>
        <p:spPr bwMode="auto">
          <a:xfrm>
            <a:off x="6105525" y="3833372"/>
            <a:ext cx="0" cy="894637"/>
          </a:xfrm>
          <a:prstGeom prst="straightConnector1">
            <a:avLst/>
          </a:prstGeom>
          <a:noFill/>
          <a:ln w="19050" cmpd="sng">
            <a:solidFill>
              <a:srgbClr val="C80030"/>
            </a:solidFill>
            <a:prstDash val="solid"/>
            <a:round/>
            <a:tailEnd type="triangle" w="med" len="med"/>
          </a:ln>
        </p:spPr>
      </p:cxnSp>
      <p:cxnSp>
        <p:nvCxnSpPr>
          <p:cNvPr id="10251" name="AutoShape 24"/>
          <p:cNvCxnSpPr>
            <a:cxnSpLocks noChangeShapeType="1"/>
            <a:stCxn id="10243" idx="2"/>
            <a:endCxn id="10248" idx="0"/>
          </p:cNvCxnSpPr>
          <p:nvPr/>
        </p:nvCxnSpPr>
        <p:spPr bwMode="auto">
          <a:xfrm>
            <a:off x="3133725" y="3833372"/>
            <a:ext cx="0" cy="894637"/>
          </a:xfrm>
          <a:prstGeom prst="straightConnector1">
            <a:avLst/>
          </a:prstGeom>
          <a:noFill/>
          <a:ln w="19050" cmpd="sng">
            <a:solidFill>
              <a:srgbClr val="C80030"/>
            </a:solidFill>
            <a:prstDash val="solid"/>
            <a:round/>
            <a:tailEnd type="triangle" w="med" len="med"/>
          </a:ln>
        </p:spPr>
      </p:cxnSp>
      <p:cxnSp>
        <p:nvCxnSpPr>
          <p:cNvPr id="10252" name="AutoShape 25"/>
          <p:cNvCxnSpPr>
            <a:cxnSpLocks noChangeShapeType="1"/>
            <a:stCxn id="10242" idx="2"/>
            <a:endCxn id="10244" idx="0"/>
          </p:cNvCxnSpPr>
          <p:nvPr/>
        </p:nvCxnSpPr>
        <p:spPr bwMode="auto">
          <a:xfrm>
            <a:off x="6096000" y="2147923"/>
            <a:ext cx="9525" cy="970360"/>
          </a:xfrm>
          <a:prstGeom prst="straightConnector1">
            <a:avLst/>
          </a:prstGeom>
          <a:noFill/>
          <a:ln w="19050" cmpd="sng">
            <a:solidFill>
              <a:srgbClr val="C80030"/>
            </a:solidFill>
            <a:prstDash val="solid"/>
            <a:round/>
            <a:tailEnd type="triangle" w="med" len="med"/>
          </a:ln>
        </p:spPr>
      </p:cxnSp>
      <p:cxnSp>
        <p:nvCxnSpPr>
          <p:cNvPr id="10253" name="AutoShape 26"/>
          <p:cNvCxnSpPr>
            <a:cxnSpLocks noChangeShapeType="1"/>
            <a:stCxn id="10242" idx="2"/>
            <a:endCxn id="10243" idx="0"/>
          </p:cNvCxnSpPr>
          <p:nvPr/>
        </p:nvCxnSpPr>
        <p:spPr bwMode="auto">
          <a:xfrm rot="5400000">
            <a:off x="4129683" y="1151966"/>
            <a:ext cx="970360" cy="2962275"/>
          </a:xfrm>
          <a:prstGeom prst="bentConnector3">
            <a:avLst>
              <a:gd name="adj1" fmla="val 50000"/>
            </a:avLst>
          </a:prstGeom>
          <a:noFill/>
          <a:ln w="19050" cmpd="sng">
            <a:solidFill>
              <a:srgbClr val="C80030"/>
            </a:solidFill>
            <a:prstDash val="solid"/>
            <a:miter lim="800000"/>
            <a:tailEnd type="triangle" w="med" len="med"/>
          </a:ln>
        </p:spPr>
      </p:cxnSp>
      <p:cxnSp>
        <p:nvCxnSpPr>
          <p:cNvPr id="10254" name="AutoShape 27"/>
          <p:cNvCxnSpPr>
            <a:cxnSpLocks noChangeShapeType="1"/>
            <a:stCxn id="10242" idx="2"/>
            <a:endCxn id="10245" idx="0"/>
          </p:cNvCxnSpPr>
          <p:nvPr/>
        </p:nvCxnSpPr>
        <p:spPr bwMode="auto">
          <a:xfrm rot="16200000" flipH="1">
            <a:off x="7100689" y="1143233"/>
            <a:ext cx="971947" cy="2981325"/>
          </a:xfrm>
          <a:prstGeom prst="bentConnector3">
            <a:avLst>
              <a:gd name="adj1" fmla="val 50000"/>
            </a:avLst>
          </a:prstGeom>
          <a:noFill/>
          <a:ln w="19050" cmpd="sng">
            <a:solidFill>
              <a:srgbClr val="C80030"/>
            </a:solidFill>
            <a:prstDash val="solid"/>
            <a:miter lim="800000"/>
            <a:tailEnd type="triangle" w="med" len="med"/>
          </a:ln>
        </p:spPr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DDF363-D598-43E0-9AB3-15AFCE3D1CCB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/>
          <p:nvPr/>
        </p:nvSpPr>
        <p:spPr>
          <a:xfrm>
            <a:off x="291464" y="228447"/>
            <a:ext cx="10478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URGÊNCIAS HIPERTENSIVAS</a:t>
            </a: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1600200" y="4313879"/>
            <a:ext cx="8991600" cy="13379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indent="0" algn="ctr">
              <a:lnSpc>
                <a:spcPct val="200000"/>
              </a:lnSpc>
              <a:buSzPct val="115000"/>
              <a:buNone/>
              <a:defRPr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Elevação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pressórica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acentuada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(PA ≥ 180/120 mm Hg) </a:t>
            </a:r>
          </a:p>
          <a:p>
            <a:pPr marL="0" indent="0" algn="ctr">
              <a:lnSpc>
                <a:spcPct val="200000"/>
              </a:lnSpc>
              <a:buSzPct val="115000"/>
              <a:buNone/>
              <a:defRPr/>
            </a:pPr>
            <a:r>
              <a:rPr lang="en-US" sz="2400" b="1" u="sng" cap="all" dirty="0">
                <a:solidFill>
                  <a:srgbClr val="C00000"/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com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lesão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aguda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e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progressiva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em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órgãos-alvo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646237" y="1237434"/>
            <a:ext cx="8648700" cy="14452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indent="0" algn="ctr">
              <a:lnSpc>
                <a:spcPct val="200000"/>
              </a:lnSpc>
              <a:buSzPct val="115000"/>
              <a:buNone/>
              <a:defRPr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Elevação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pressórica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acentuada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(PA ≥ 180/120 mm Hg) </a:t>
            </a:r>
          </a:p>
          <a:p>
            <a:pPr marL="0" indent="0" algn="ctr">
              <a:lnSpc>
                <a:spcPct val="200000"/>
              </a:lnSpc>
              <a:buSzPct val="115000"/>
              <a:buNone/>
              <a:defRPr/>
            </a:pPr>
            <a:r>
              <a:rPr lang="en-US" sz="2400" b="1" u="sng" cap="all" dirty="0" err="1">
                <a:solidFill>
                  <a:srgbClr val="C00000"/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sem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lesão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aguda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e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progressiva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em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órgãos-alvo</a:t>
            </a:r>
          </a:p>
        </p:txBody>
      </p:sp>
      <p:sp>
        <p:nvSpPr>
          <p:cNvPr id="2" name="Text Box 18"/>
          <p:cNvSpPr txBox="1"/>
          <p:nvPr/>
        </p:nvSpPr>
        <p:spPr>
          <a:xfrm>
            <a:off x="291465" y="342328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EMERGÊNCIAS HIPERTENSIVAS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E6C976-B1F2-457B-9DE6-BFA3E4C4406C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PSEUDOCRISE HIPERTENSIVA</a:t>
            </a:r>
          </a:p>
        </p:txBody>
      </p:sp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2764386" y="2736502"/>
            <a:ext cx="6663228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Elevação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pressórica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ocasional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com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sintomas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vagos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sem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lesão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aguda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e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progressiva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em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órgãos-alvo</a:t>
            </a:r>
            <a:r>
              <a:rPr lang="pt-BR" altLang="en-US" sz="2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D6BF22-3276-4DD1-B4FD-33CD1DEEA612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DIRETRIZ HIPERTENSÃO ARTERIAL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31255" y="763752"/>
            <a:ext cx="56692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EMERGÊNCIAS HIPERTENSIVAS</a:t>
            </a:r>
          </a:p>
        </p:txBody>
      </p:sp>
      <p:graphicFrame>
        <p:nvGraphicFramePr>
          <p:cNvPr id="3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43661"/>
              </p:ext>
            </p:extLst>
          </p:nvPr>
        </p:nvGraphicFramePr>
        <p:xfrm>
          <a:off x="905683" y="1744345"/>
          <a:ext cx="5570855" cy="3230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57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08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dirty="0">
                          <a:solidFill>
                            <a:srgbClr val="C00000"/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Cerebrovasculares</a:t>
                      </a:r>
                      <a:endParaRPr lang="pt-BR" sz="1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Encefalopatia hipertensiva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Acidente Vascular Cerebral Isquêmico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Acidente Vascular Cerebral Hemorrágico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Hemorragia subaracnóidea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dirty="0">
                          <a:solidFill>
                            <a:srgbClr val="C00000"/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Cardiocirculatórias</a:t>
                      </a:r>
                      <a:endParaRPr lang="pt-BR" sz="1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Dissecção Aguda de Aorta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Edema Agudo de Pulmão com Insuficiência Ventricular Esquerda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Síndromes Coronarianas Agudas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dirty="0">
                          <a:solidFill>
                            <a:srgbClr val="C00000"/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Renais/ Comprometimento de múltiplos órgãos</a:t>
                      </a:r>
                      <a:endParaRPr lang="pt-BR" sz="1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Hipertensão Acelerada/Maligna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Hipertensão MDO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ea typeface="Times New Roman" panose="02020603050405020304" charset="0"/>
                        <a:cs typeface="Montserrat SemiBold" panose="000007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43865" y="5845963"/>
            <a:ext cx="7192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MDO: </a:t>
            </a:r>
            <a:r>
              <a:rPr lang="pt-BR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M</a:t>
            </a:r>
            <a:r>
              <a:rPr lang="pt-BR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últiplos </a:t>
            </a:r>
            <a:r>
              <a:rPr lang="pt-BR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D</a:t>
            </a:r>
            <a:r>
              <a:rPr lang="pt-BR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anos aos </a:t>
            </a:r>
            <a:r>
              <a:rPr lang="pt-BR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Ó</a:t>
            </a:r>
            <a:r>
              <a:rPr lang="pt-BR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rgãos-alvo</a:t>
            </a:r>
          </a:p>
          <a:p>
            <a:r>
              <a:rPr lang="en-US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HELPP: </a:t>
            </a:r>
            <a:r>
              <a:rPr lang="en-US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H</a:t>
            </a:r>
            <a:r>
              <a:rPr lang="en-US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emolysis, </a:t>
            </a:r>
            <a:r>
              <a:rPr lang="en-US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E</a:t>
            </a:r>
            <a:r>
              <a:rPr lang="en-US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levated </a:t>
            </a:r>
            <a:r>
              <a:rPr lang="en-US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L</a:t>
            </a:r>
            <a:r>
              <a:rPr lang="en-US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iver enzymes, </a:t>
            </a:r>
            <a:r>
              <a:rPr lang="en-US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L</a:t>
            </a:r>
            <a:r>
              <a:rPr lang="en-US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ow </a:t>
            </a:r>
            <a:r>
              <a:rPr lang="en-US" sz="1000" b="1" dirty="0">
                <a:latin typeface="Montserrat" panose="00000500000000000000" pitchFamily="2" charset="0"/>
                <a:cs typeface="Montserrat Medium" panose="00000600000000000000" pitchFamily="2" charset="0"/>
              </a:rPr>
              <a:t>P</a:t>
            </a:r>
            <a:r>
              <a:rPr lang="en-US" sz="1000" dirty="0">
                <a:latin typeface="Montserrat" panose="00000500000000000000" pitchFamily="2" charset="0"/>
                <a:cs typeface="Montserrat Medium" panose="00000600000000000000" pitchFamily="2" charset="0"/>
              </a:rPr>
              <a:t>latelets</a:t>
            </a:r>
          </a:p>
          <a:p>
            <a:r>
              <a:rPr lang="pt-BR" sz="1000" b="1" dirty="0" err="1">
                <a:latin typeface="Montserrat" panose="00000500000000000000" pitchFamily="2" charset="0"/>
                <a:cs typeface="Montserrat Medium" panose="00000600000000000000" pitchFamily="2" charset="0"/>
                <a:sym typeface="+mn-ea"/>
              </a:rPr>
              <a:t>Arq</a:t>
            </a:r>
            <a:r>
              <a:rPr lang="pt-BR" sz="1000" b="1" dirty="0">
                <a:latin typeface="Montserrat" panose="00000500000000000000" pitchFamily="2" charset="0"/>
                <a:cs typeface="Montserrat Medium" panose="00000600000000000000" pitchFamily="2" charset="0"/>
                <a:sym typeface="+mn-ea"/>
              </a:rPr>
              <a:t> </a:t>
            </a:r>
            <a:r>
              <a:rPr lang="pt-BR" sz="1000" b="1" dirty="0" err="1">
                <a:latin typeface="Montserrat" panose="00000500000000000000" pitchFamily="2" charset="0"/>
                <a:cs typeface="Montserrat Medium" panose="00000600000000000000" pitchFamily="2" charset="0"/>
                <a:sym typeface="+mn-ea"/>
              </a:rPr>
              <a:t>Bras</a:t>
            </a:r>
            <a:r>
              <a:rPr lang="pt-BR" sz="1000" b="1" dirty="0">
                <a:latin typeface="Montserrat" panose="00000500000000000000" pitchFamily="2" charset="0"/>
                <a:cs typeface="Montserrat Medium" panose="00000600000000000000" pitchFamily="2" charset="0"/>
                <a:sym typeface="+mn-ea"/>
              </a:rPr>
              <a:t> </a:t>
            </a:r>
            <a:r>
              <a:rPr lang="pt-BR" sz="1000" b="1" dirty="0" err="1">
                <a:latin typeface="Montserrat" panose="00000500000000000000" pitchFamily="2" charset="0"/>
                <a:cs typeface="Montserrat Medium" panose="00000600000000000000" pitchFamily="2" charset="0"/>
                <a:sym typeface="+mn-ea"/>
              </a:rPr>
              <a:t>Cardiol</a:t>
            </a:r>
            <a:r>
              <a:rPr lang="pt-BR" sz="1000" b="1" dirty="0">
                <a:latin typeface="Montserrat" panose="00000500000000000000" pitchFamily="2" charset="0"/>
                <a:cs typeface="Montserrat Medium" panose="00000600000000000000" pitchFamily="2" charset="0"/>
                <a:sym typeface="+mn-ea"/>
              </a:rPr>
              <a:t> 2020</a:t>
            </a:r>
            <a:endParaRPr lang="pt-BR" sz="1000" dirty="0">
              <a:latin typeface="Montserrat" panose="00000500000000000000" pitchFamily="2" charset="0"/>
              <a:cs typeface="Montserrat Medium" panose="00000600000000000000" pitchFamily="2" charset="0"/>
            </a:endParaRPr>
          </a:p>
        </p:txBody>
      </p:sp>
      <p:graphicFrame>
        <p:nvGraphicFramePr>
          <p:cNvPr id="6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30790"/>
              </p:ext>
            </p:extLst>
          </p:nvPr>
        </p:nvGraphicFramePr>
        <p:xfrm>
          <a:off x="6778107" y="1744345"/>
          <a:ext cx="4596130" cy="2225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96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dirty="0">
                          <a:solidFill>
                            <a:srgbClr val="C00000"/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Crises adrenérgicas graves</a:t>
                      </a:r>
                      <a:endParaRPr lang="pt-BR" sz="1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Crise do </a:t>
                      </a: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feocromocitoma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- Dose excessiva de drogas ilícitas (cocaína, crack, LSD)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ea typeface="Times New Roman" panose="02020603050405020304" charset="0"/>
                        <a:cs typeface="Montserrat SemiBold" panose="000007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dirty="0">
                          <a:solidFill>
                            <a:srgbClr val="C00000"/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Hipertensão na gestação </a:t>
                      </a:r>
                      <a:endParaRPr lang="pt-BR" sz="1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Eclâmpsia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Pré-eclâmpsia com sinais de gravidade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Síndrome “HELLP”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ontserrat SemiBold" panose="00000700000000000000" pitchFamily="2" charset="0"/>
                          <a:cs typeface="Montserrat SemiBold" panose="00000700000000000000" pitchFamily="2" charset="0"/>
                        </a:rPr>
                        <a:t>Hipertensão grave em final de gestação  </a:t>
                      </a:r>
                      <a:endParaRPr lang="pt-BR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ontserrat SemiBold" panose="00000700000000000000" pitchFamily="2" charset="0"/>
                        <a:ea typeface="Times New Roman" panose="02020603050405020304" charset="0"/>
                        <a:cs typeface="Montserrat SemiBold" panose="000007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19145" y="2558415"/>
            <a:ext cx="5553710" cy="2225040"/>
            <a:chOff x="7303" y="4838"/>
            <a:chExt cx="4937" cy="1977"/>
          </a:xfrm>
          <a:solidFill>
            <a:srgbClr val="C0504D"/>
          </a:solidFill>
        </p:grpSpPr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7303" y="4838"/>
              <a:ext cx="4937" cy="1977"/>
            </a:xfrm>
            <a:prstGeom prst="ellipse">
              <a:avLst/>
            </a:prstGeom>
            <a:grpFill/>
            <a:ln w="28575" cmpd="sng">
              <a:solidFill>
                <a:schemeClr val="bg1"/>
              </a:solidFill>
              <a:prstDash val="solid"/>
              <a:round/>
            </a:ln>
          </p:spPr>
          <p:txBody>
            <a:bodyPr wrap="none" anchor="ctr"/>
            <a:lstStyle/>
            <a:p>
              <a:endParaRPr lang="pt-BR" sz="1600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8159" y="5470"/>
              <a:ext cx="3219" cy="738"/>
            </a:xfrm>
            <a:prstGeom prst="rect">
              <a:avLst/>
            </a:prstGeom>
            <a:grpFill/>
            <a:ln w="28575" cmpd="sng">
              <a:noFill/>
              <a:prstDash val="solid"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chemeClr val="bg1"/>
                  </a:solidFill>
                  <a:latin typeface="Montserrat Black" panose="00000A00000000000000" charset="0"/>
                  <a:cs typeface="Montserrat Black" panose="00000A00000000000000" charset="0"/>
                </a:rPr>
                <a:t>EMERGÊNCIAS</a:t>
              </a:r>
            </a:p>
            <a:p>
              <a:pPr algn="ctr" eaLnBrk="1" hangingPunct="1"/>
              <a:r>
                <a:rPr lang="en-US" b="1" dirty="0">
                  <a:solidFill>
                    <a:schemeClr val="bg1"/>
                  </a:solidFill>
                  <a:latin typeface="Montserrat Black" panose="00000A00000000000000" charset="0"/>
                  <a:cs typeface="Montserrat Black" panose="00000A00000000000000" charset="0"/>
                </a:rPr>
                <a:t>HIPERTENSIVAS</a:t>
              </a:r>
            </a:p>
          </p:txBody>
        </p:sp>
      </p:grpSp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EMERGÊNCIAS HIPERTENSIVAS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38655" y="2640965"/>
            <a:ext cx="1979295" cy="1102995"/>
            <a:chOff x="3437" y="4183"/>
            <a:chExt cx="3117" cy="1737"/>
          </a:xfrm>
        </p:grpSpPr>
        <p:sp>
          <p:nvSpPr>
            <p:cNvPr id="14344" name="Oval 9"/>
            <p:cNvSpPr>
              <a:spLocks noChangeArrowheads="1"/>
            </p:cNvSpPr>
            <p:nvPr/>
          </p:nvSpPr>
          <p:spPr bwMode="auto">
            <a:xfrm>
              <a:off x="3437" y="4183"/>
              <a:ext cx="3117" cy="1737"/>
            </a:xfrm>
            <a:prstGeom prst="ellipse">
              <a:avLst/>
            </a:prstGeom>
            <a:solidFill>
              <a:srgbClr val="C00000">
                <a:alpha val="39000"/>
              </a:srgbClr>
            </a:solidFill>
            <a:ln w="28575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algn="ctr"/>
              <a:endParaRPr lang="pt-BR" sz="1600"/>
            </a:p>
          </p:txBody>
        </p:sp>
        <p:sp>
          <p:nvSpPr>
            <p:cNvPr id="14346" name="Text Box 11"/>
            <p:cNvSpPr txBox="1">
              <a:spLocks noChangeArrowheads="1"/>
            </p:cNvSpPr>
            <p:nvPr/>
          </p:nvSpPr>
          <p:spPr bwMode="auto">
            <a:xfrm>
              <a:off x="3971" y="4772"/>
              <a:ext cx="2002" cy="533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sz="1600" b="1" dirty="0" err="1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Eclâmpsia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92470" y="4457065"/>
            <a:ext cx="1953895" cy="1103630"/>
            <a:chOff x="8991" y="7120"/>
            <a:chExt cx="3077" cy="1738"/>
          </a:xfrm>
        </p:grpSpPr>
        <p:sp>
          <p:nvSpPr>
            <p:cNvPr id="14342" name="Oval 7"/>
            <p:cNvSpPr>
              <a:spLocks noChangeArrowheads="1"/>
            </p:cNvSpPr>
            <p:nvPr/>
          </p:nvSpPr>
          <p:spPr bwMode="auto">
            <a:xfrm>
              <a:off x="8991" y="7120"/>
              <a:ext cx="3077" cy="1738"/>
            </a:xfrm>
            <a:prstGeom prst="ellipse">
              <a:avLst/>
            </a:prstGeom>
            <a:solidFill>
              <a:srgbClr val="C00000">
                <a:alpha val="39000"/>
              </a:srgbClr>
            </a:solidFill>
            <a:ln w="28575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algn="ctr"/>
              <a:endParaRPr lang="pt-BR" sz="1600"/>
            </a:p>
          </p:txBody>
        </p:sp>
        <p:sp>
          <p:nvSpPr>
            <p:cNvPr id="14348" name="Text Box 13"/>
            <p:cNvSpPr txBox="1">
              <a:spLocks noChangeArrowheads="1"/>
            </p:cNvSpPr>
            <p:nvPr/>
          </p:nvSpPr>
          <p:spPr bwMode="auto">
            <a:xfrm>
              <a:off x="9162" y="7490"/>
              <a:ext cx="2775" cy="921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Angina Instável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78190" y="2535555"/>
            <a:ext cx="2220595" cy="1509395"/>
            <a:chOff x="12738" y="4328"/>
            <a:chExt cx="3497" cy="2377"/>
          </a:xfrm>
        </p:grpSpPr>
        <p:sp>
          <p:nvSpPr>
            <p:cNvPr id="14341" name="Oval 6"/>
            <p:cNvSpPr>
              <a:spLocks noChangeArrowheads="1"/>
            </p:cNvSpPr>
            <p:nvPr/>
          </p:nvSpPr>
          <p:spPr bwMode="auto">
            <a:xfrm>
              <a:off x="12738" y="4328"/>
              <a:ext cx="3497" cy="2377"/>
            </a:xfrm>
            <a:prstGeom prst="ellipse">
              <a:avLst/>
            </a:prstGeom>
            <a:solidFill>
              <a:srgbClr val="C00000">
                <a:alpha val="39000"/>
              </a:srgbClr>
            </a:solidFill>
            <a:ln w="28575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algn="ctr"/>
              <a:endParaRPr lang="pt-BR" sz="1600"/>
            </a:p>
          </p:txBody>
        </p:sp>
        <p:sp>
          <p:nvSpPr>
            <p:cNvPr id="14349" name="Text Box 14"/>
            <p:cNvSpPr txBox="1">
              <a:spLocks noChangeArrowheads="1"/>
            </p:cNvSpPr>
            <p:nvPr/>
          </p:nvSpPr>
          <p:spPr bwMode="auto">
            <a:xfrm>
              <a:off x="12959" y="5012"/>
              <a:ext cx="3252" cy="921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sz="1600" b="1" dirty="0" err="1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Dissecção</a:t>
              </a:r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aguda</a:t>
              </a:r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 da aorta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81070" y="1660525"/>
            <a:ext cx="2600325" cy="1293812"/>
            <a:chOff x="5482" y="2615"/>
            <a:chExt cx="4095" cy="2037"/>
          </a:xfrm>
        </p:grpSpPr>
        <p:sp>
          <p:nvSpPr>
            <p:cNvPr id="14340" name="Oval 5"/>
            <p:cNvSpPr>
              <a:spLocks noChangeArrowheads="1"/>
            </p:cNvSpPr>
            <p:nvPr/>
          </p:nvSpPr>
          <p:spPr bwMode="auto">
            <a:xfrm>
              <a:off x="5938" y="2615"/>
              <a:ext cx="3220" cy="2037"/>
            </a:xfrm>
            <a:prstGeom prst="ellipse">
              <a:avLst/>
            </a:prstGeom>
            <a:solidFill>
              <a:srgbClr val="C00000">
                <a:alpha val="39000"/>
              </a:srgbClr>
            </a:solidFill>
            <a:ln w="28575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algn="ctr"/>
              <a:endParaRPr lang="pt-BR" sz="1600"/>
            </a:p>
          </p:txBody>
        </p:sp>
        <p:sp>
          <p:nvSpPr>
            <p:cNvPr id="14350" name="Text Box 15"/>
            <p:cNvSpPr txBox="1">
              <a:spLocks noChangeArrowheads="1"/>
            </p:cNvSpPr>
            <p:nvPr/>
          </p:nvSpPr>
          <p:spPr bwMode="auto">
            <a:xfrm>
              <a:off x="5482" y="2887"/>
              <a:ext cx="4095" cy="1308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sz="1600" b="1" dirty="0" err="1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Acidente</a:t>
              </a:r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 </a:t>
              </a:r>
            </a:p>
            <a:p>
              <a:pPr algn="ctr" eaLnBrk="1" hangingPunct="1"/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Vascular </a:t>
              </a:r>
            </a:p>
            <a:p>
              <a:pPr algn="ctr" eaLnBrk="1" hangingPunct="1"/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Cerebral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83405" y="4336415"/>
            <a:ext cx="1275715" cy="1052195"/>
            <a:chOff x="6567" y="7141"/>
            <a:chExt cx="2009" cy="1657"/>
          </a:xfrm>
        </p:grpSpPr>
        <p:sp>
          <p:nvSpPr>
            <p:cNvPr id="14337" name="Oval 2"/>
            <p:cNvSpPr>
              <a:spLocks noChangeArrowheads="1"/>
            </p:cNvSpPr>
            <p:nvPr/>
          </p:nvSpPr>
          <p:spPr bwMode="auto">
            <a:xfrm>
              <a:off x="6567" y="7141"/>
              <a:ext cx="2009" cy="1657"/>
            </a:xfrm>
            <a:prstGeom prst="ellipse">
              <a:avLst/>
            </a:prstGeom>
            <a:solidFill>
              <a:srgbClr val="C00000">
                <a:alpha val="39000"/>
              </a:srgbClr>
            </a:solidFill>
            <a:ln w="28575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algn="ctr"/>
              <a:endParaRPr lang="pt-BR" sz="1600"/>
            </a:p>
          </p:txBody>
        </p:sp>
        <p:sp>
          <p:nvSpPr>
            <p:cNvPr id="14351" name="Text Box 16"/>
            <p:cNvSpPr txBox="1">
              <a:spLocks noChangeArrowheads="1"/>
            </p:cNvSpPr>
            <p:nvPr/>
          </p:nvSpPr>
          <p:spPr bwMode="auto">
            <a:xfrm>
              <a:off x="7071" y="7726"/>
              <a:ext cx="985" cy="533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EAP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63180" y="3992880"/>
            <a:ext cx="1371600" cy="1052195"/>
            <a:chOff x="12438" y="6868"/>
            <a:chExt cx="2160" cy="1657"/>
          </a:xfrm>
        </p:grpSpPr>
        <p:sp>
          <p:nvSpPr>
            <p:cNvPr id="14339" name="Oval 4"/>
            <p:cNvSpPr>
              <a:spLocks noChangeArrowheads="1"/>
            </p:cNvSpPr>
            <p:nvPr/>
          </p:nvSpPr>
          <p:spPr bwMode="auto">
            <a:xfrm>
              <a:off x="12438" y="6868"/>
              <a:ext cx="2160" cy="1657"/>
            </a:xfrm>
            <a:prstGeom prst="ellipse">
              <a:avLst/>
            </a:prstGeom>
            <a:solidFill>
              <a:srgbClr val="C00000">
                <a:alpha val="39000"/>
              </a:srgbClr>
            </a:solidFill>
            <a:ln w="28575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algn="ctr"/>
              <a:endParaRPr lang="pt-BR" sz="1600"/>
            </a:p>
          </p:txBody>
        </p:sp>
        <p:sp>
          <p:nvSpPr>
            <p:cNvPr id="14352" name="Text Box 17"/>
            <p:cNvSpPr txBox="1">
              <a:spLocks noChangeArrowheads="1"/>
            </p:cNvSpPr>
            <p:nvPr/>
          </p:nvSpPr>
          <p:spPr bwMode="auto">
            <a:xfrm>
              <a:off x="13063" y="7416"/>
              <a:ext cx="945" cy="533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chemeClr val="bg1"/>
                  </a:solidFill>
                  <a:latin typeface="Montserrat SemiBold" panose="00000700000000000000" pitchFamily="2" charset="0"/>
                  <a:cs typeface="Montserrat SemiBold" panose="00000700000000000000" pitchFamily="2" charset="0"/>
                </a:rPr>
                <a:t>IAM</a:t>
              </a:r>
            </a:p>
          </p:txBody>
        </p:sp>
      </p:grp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6092984" y="1583442"/>
            <a:ext cx="2436812" cy="1350168"/>
          </a:xfrm>
          <a:prstGeom prst="ellipse">
            <a:avLst/>
          </a:prstGeom>
          <a:solidFill>
            <a:srgbClr val="C00000">
              <a:alpha val="39000"/>
            </a:srgbClr>
          </a:solidFill>
          <a:ln w="28575" cmpd="sng">
            <a:noFill/>
            <a:prstDash val="solid"/>
            <a:round/>
          </a:ln>
        </p:spPr>
        <p:txBody>
          <a:bodyPr wrap="none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Encefalopatia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Hipertensiva</a:t>
            </a: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2133600" y="3880730"/>
            <a:ext cx="2313916" cy="1103312"/>
          </a:xfrm>
          <a:prstGeom prst="ellipse">
            <a:avLst/>
          </a:prstGeom>
          <a:solidFill>
            <a:srgbClr val="C00000">
              <a:alpha val="39000"/>
            </a:srgbClr>
          </a:solidFill>
          <a:ln w="28575" cmpd="sng">
            <a:noFill/>
            <a:prstDash val="solid"/>
            <a:round/>
          </a:ln>
        </p:spPr>
        <p:txBody>
          <a:bodyPr wrap="none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Maligna/Acelerada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Montserrat SemiBold" panose="00000700000000000000" pitchFamily="2" charset="0"/>
                <a:cs typeface="Montserrat SemiBold" panose="00000700000000000000" pitchFamily="2" charset="0"/>
              </a:rPr>
              <a:t>MDO</a:t>
            </a:r>
          </a:p>
        </p:txBody>
      </p:sp>
      <p:sp>
        <p:nvSpPr>
          <p:cNvPr id="22" name="Rectangle 1"/>
          <p:cNvSpPr/>
          <p:nvPr/>
        </p:nvSpPr>
        <p:spPr>
          <a:xfrm>
            <a:off x="291464" y="6083109"/>
            <a:ext cx="4614870" cy="203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Arq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Bras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2020; 114(4):736-751 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91464" y="6334766"/>
            <a:ext cx="4826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Diretrizes Brasileiras de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Hipertensão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Arterial – 2020.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Arq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Bras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. 2020; </a:t>
            </a:r>
            <a:r>
              <a:rPr lang="pt-BR" sz="900" dirty="0" err="1">
                <a:latin typeface="Montserrat Medium" panose="00000600000000000000" pitchFamily="2" charset="0"/>
                <a:cs typeface="Montserrat Medium" panose="00000600000000000000" pitchFamily="2" charset="0"/>
              </a:rPr>
              <a:t>ahead</a:t>
            </a:r>
            <a:r>
              <a:rPr lang="pt-BR" sz="900" dirty="0">
                <a:latin typeface="Montserrat Medium" panose="00000600000000000000" pitchFamily="2" charset="0"/>
                <a:cs typeface="Montserrat Medium" panose="00000600000000000000" pitchFamily="2" charset="0"/>
              </a:rPr>
              <a:t> print, PP.0-0DOI:https://doi.org/10.36660/abc.20201238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CRISE HIPERTENSIVA</a:t>
            </a:r>
          </a:p>
        </p:txBody>
      </p:sp>
      <p:graphicFrame>
        <p:nvGraphicFramePr>
          <p:cNvPr id="20685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516351"/>
              </p:ext>
            </p:extLst>
          </p:nvPr>
        </p:nvGraphicFramePr>
        <p:xfrm>
          <a:off x="2479098" y="1579416"/>
          <a:ext cx="7233804" cy="4017821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89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1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Urgência </a:t>
                      </a:r>
                      <a:endParaRPr kumimoji="0" lang="pt-BR" alt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Emergência</a:t>
                      </a:r>
                      <a:endParaRPr kumimoji="0" lang="pt-BR" alt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Sintomas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Mínimos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sym typeface="Symbol" panose="05050102010706020507" pitchFamily="2" charset="2"/>
                        </a:rPr>
                        <a:t> Agudo PA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  <a:sym typeface="Symbol" panose="05050102010706020507" pitchFamily="2" charset="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4E085C"/>
                          </a:solidFill>
                          <a:effectLst/>
                        </a:rPr>
                        <a:t>SIM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E085C"/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Lesão órgão-alvo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Não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Hospitalização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Não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Cuidados Intensivos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Não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Via da terapia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Oral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Endovenosa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Taxa de redução PA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Horas a dias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Minutos a horas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Avaliação HA 2</a:t>
                      </a:r>
                      <a:r>
                        <a:rPr kumimoji="0" lang="pt-BR" altLang="pt-BR" sz="18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ária</a:t>
                      </a:r>
                      <a:endParaRPr kumimoji="0" lang="pt-BR" altLang="pt-BR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4E085C"/>
                          </a:solidFill>
                          <a:effectLst/>
                        </a:rPr>
                        <a:t>SIM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E085C"/>
                        </a:solidFill>
                        <a:effectLst/>
                        <a:latin typeface="Montserrat SemiBold" panose="00000700000000000000" pitchFamily="2" charset="0"/>
                        <a:cs typeface="Montserrat SemiBold" panose="000007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05D4BDCA-905C-4FCD-A154-3C9F0E9CD7EC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1257300" y="2515870"/>
            <a:ext cx="9171305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1619250" y="2918460"/>
            <a:ext cx="8447405" cy="1271270"/>
          </a:xfrm>
        </p:spPr>
        <p:txBody>
          <a:bodyPr/>
          <a:lstStyle/>
          <a:p>
            <a:r>
              <a:rPr lang="pt-BR" sz="3600" dirty="0"/>
              <a:t>O QUE OCORRE DURANTE UMA EMERGÊNCIA HIPERTENSIVA?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1431</Words>
  <Application>Microsoft Office PowerPoint</Application>
  <PresentationFormat>Widescreen</PresentationFormat>
  <Paragraphs>265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8" baseType="lpstr">
      <vt:lpstr>Montserrat ExtraBold</vt:lpstr>
      <vt:lpstr>Symbol</vt:lpstr>
      <vt:lpstr>Arial</vt:lpstr>
      <vt:lpstr>Montserrat Medium</vt:lpstr>
      <vt:lpstr>Montserrat</vt:lpstr>
      <vt:lpstr>Calibri</vt:lpstr>
      <vt:lpstr>Montserrat Black</vt:lpstr>
      <vt:lpstr>Montserrat SemiBold</vt:lpstr>
      <vt:lpstr>1_Default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Lenovo</dc:creator>
  <cp:lastModifiedBy>Audes Feitosa</cp:lastModifiedBy>
  <cp:revision>188</cp:revision>
  <dcterms:created xsi:type="dcterms:W3CDTF">2021-03-09T16:10:00Z</dcterms:created>
  <dcterms:modified xsi:type="dcterms:W3CDTF">2021-04-09T20:11:15Z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